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8"/>
  </p:handoutMasterIdLst>
  <p:sldIdLst>
    <p:sldId id="256" r:id="rId2"/>
    <p:sldId id="302" r:id="rId3"/>
    <p:sldId id="314" r:id="rId4"/>
    <p:sldId id="263" r:id="rId5"/>
    <p:sldId id="259" r:id="rId6"/>
    <p:sldId id="260" r:id="rId7"/>
    <p:sldId id="262" r:id="rId8"/>
    <p:sldId id="304" r:id="rId9"/>
    <p:sldId id="265" r:id="rId10"/>
    <p:sldId id="266" r:id="rId11"/>
    <p:sldId id="308" r:id="rId12"/>
    <p:sldId id="309" r:id="rId13"/>
    <p:sldId id="267" r:id="rId14"/>
    <p:sldId id="268" r:id="rId15"/>
    <p:sldId id="269" r:id="rId16"/>
    <p:sldId id="270" r:id="rId17"/>
    <p:sldId id="271" r:id="rId18"/>
    <p:sldId id="272" r:id="rId19"/>
    <p:sldId id="278" r:id="rId20"/>
    <p:sldId id="277" r:id="rId21"/>
    <p:sldId id="279" r:id="rId22"/>
    <p:sldId id="282" r:id="rId23"/>
    <p:sldId id="296" r:id="rId24"/>
    <p:sldId id="310" r:id="rId25"/>
    <p:sldId id="311" r:id="rId26"/>
    <p:sldId id="294" r:id="rId27"/>
    <p:sldId id="283" r:id="rId28"/>
    <p:sldId id="285" r:id="rId29"/>
    <p:sldId id="261" r:id="rId30"/>
    <p:sldId id="287" r:id="rId31"/>
    <p:sldId id="293" r:id="rId32"/>
    <p:sldId id="295" r:id="rId33"/>
    <p:sldId id="305" r:id="rId34"/>
    <p:sldId id="312" r:id="rId35"/>
    <p:sldId id="315" r:id="rId36"/>
    <p:sldId id="316" r:id="rId37"/>
  </p:sldIdLst>
  <p:sldSz cx="9906000" cy="6858000" type="A4"/>
  <p:notesSz cx="6858000" cy="9144000"/>
  <p:defaultTextStyle>
    <a:defPPr>
      <a:defRPr lang="pl-PL"/>
    </a:defPPr>
    <a:lvl1pPr marL="0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B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>
        <p:scale>
          <a:sx n="75" d="100"/>
          <a:sy n="75" d="100"/>
        </p:scale>
        <p:origin x="-972" y="-8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50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5A976-AA33-4E92-80AE-CFBD30C0FAB6}" type="datetimeFigureOut">
              <a:rPr lang="pl-PL" smtClean="0"/>
              <a:t>02.01.2020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80720C-1CBA-4756-AD3B-C4C549B1217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8005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62BB7-25CA-4D10-916E-4A836E4A3868}" type="datetimeFigureOut">
              <a:rPr lang="pl-PL" smtClean="0"/>
              <a:t>02.01.2020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DA98-3BFC-42B7-96A6-8F1B18D17B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3975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62BB7-25CA-4D10-916E-4A836E4A3868}" type="datetimeFigureOut">
              <a:rPr lang="pl-PL" smtClean="0"/>
              <a:t>02.01.2020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DA98-3BFC-42B7-96A6-8F1B18D17B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3532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181850" y="206375"/>
            <a:ext cx="2228850" cy="4387851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95300" y="206375"/>
            <a:ext cx="6521450" cy="4387851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62BB7-25CA-4D10-916E-4A836E4A3868}" type="datetimeFigureOut">
              <a:rPr lang="pl-PL" smtClean="0"/>
              <a:t>02.01.2020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DA98-3BFC-42B7-96A6-8F1B18D17B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3000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62BB7-25CA-4D10-916E-4A836E4A3868}" type="datetimeFigureOut">
              <a:rPr lang="pl-PL" smtClean="0"/>
              <a:t>02.01.2020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DA98-3BFC-42B7-96A6-8F1B18D17B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6243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3643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62BB7-25CA-4D10-916E-4A836E4A3868}" type="datetimeFigureOut">
              <a:rPr lang="pl-PL" smtClean="0"/>
              <a:t>02.01.2020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DA98-3BFC-42B7-96A6-8F1B18D17B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8795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95300" y="1200151"/>
            <a:ext cx="4375150" cy="3394075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35550" y="1200151"/>
            <a:ext cx="4375150" cy="3394075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62BB7-25CA-4D10-916E-4A836E4A3868}" type="datetimeFigureOut">
              <a:rPr lang="pl-PL" smtClean="0"/>
              <a:t>02.01.2020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DA98-3BFC-42B7-96A6-8F1B18D17B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8117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5300" y="274639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62BB7-25CA-4D10-916E-4A836E4A3868}" type="datetimeFigureOut">
              <a:rPr lang="pl-PL" smtClean="0"/>
              <a:t>02.01.2020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DA98-3BFC-42B7-96A6-8F1B18D17B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5126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62BB7-25CA-4D10-916E-4A836E4A3868}" type="datetimeFigureOut">
              <a:rPr lang="pl-PL" smtClean="0"/>
              <a:t>02.01.2020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DA98-3BFC-42B7-96A6-8F1B18D17B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8099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62BB7-25CA-4D10-916E-4A836E4A3868}" type="datetimeFigureOut">
              <a:rPr lang="pl-PL" smtClean="0"/>
              <a:t>02.01.2020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DA98-3BFC-42B7-96A6-8F1B18D17B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3288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5302" y="273049"/>
            <a:ext cx="3259006" cy="116205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72971" y="273052"/>
            <a:ext cx="5537729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95302" y="1435102"/>
            <a:ext cx="3259006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62BB7-25CA-4D10-916E-4A836E4A3868}" type="datetimeFigureOut">
              <a:rPr lang="pl-PL" smtClean="0"/>
              <a:t>02.01.2020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DA98-3BFC-42B7-96A6-8F1B18D17B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2602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800"/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62BB7-25CA-4D10-916E-4A836E4A3868}" type="datetimeFigureOut">
              <a:rPr lang="pl-PL" smtClean="0"/>
              <a:t>02.01.2020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DA98-3BFC-42B7-96A6-8F1B18D17B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4587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95300" y="274639"/>
            <a:ext cx="8915400" cy="1143000"/>
          </a:xfrm>
          <a:prstGeom prst="rect">
            <a:avLst/>
          </a:prstGeom>
        </p:spPr>
        <p:txBody>
          <a:bodyPr vert="horz" lIns="107287" tIns="53643" rIns="107287" bIns="53643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62BB7-25CA-4D10-916E-4A836E4A3868}" type="datetimeFigureOut">
              <a:rPr lang="pl-PL" smtClean="0"/>
              <a:t>02.01.2020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FDA98-3BFC-42B7-96A6-8F1B18D17B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6325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7286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4808984" y="0"/>
            <a:ext cx="5097015" cy="6858000"/>
          </a:xfrm>
          <a:prstGeom prst="rect">
            <a:avLst/>
          </a:prstGeom>
          <a:solidFill>
            <a:srgbClr val="33B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ytuł 1"/>
          <p:cNvSpPr>
            <a:spLocks noGrp="1"/>
          </p:cNvSpPr>
          <p:nvPr>
            <p:ph type="ctrTitle"/>
          </p:nvPr>
        </p:nvSpPr>
        <p:spPr>
          <a:xfrm>
            <a:off x="5097016" y="1268760"/>
            <a:ext cx="4761248" cy="2118097"/>
          </a:xfrm>
        </p:spPr>
        <p:txBody>
          <a:bodyPr>
            <a:noAutofit/>
          </a:bodyPr>
          <a:lstStyle/>
          <a:p>
            <a:pPr algn="r"/>
            <a:r>
              <a:rPr lang="pl-PL" sz="44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MUZEUM </a:t>
            </a:r>
            <a:br>
              <a:rPr lang="pl-PL" sz="44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44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MICHAŁA KAJKI </a:t>
            </a:r>
            <a:br>
              <a:rPr lang="pl-PL" sz="44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44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 OGRÓDKU</a:t>
            </a:r>
            <a:endParaRPr lang="pl-PL" sz="4400" b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4953000" y="3126035"/>
            <a:ext cx="4896544" cy="735013"/>
          </a:xfrm>
          <a:prstGeom prst="rect">
            <a:avLst/>
          </a:prstGeom>
        </p:spPr>
        <p:txBody>
          <a:bodyPr vert="horz" lIns="107287" tIns="53643" rIns="107287" bIns="53643" rtlCol="0" anchor="ctr">
            <a:norm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Magiczne miejsce w sercu Mazur</a:t>
            </a:r>
            <a:endParaRPr lang="pl-PL" sz="2000" b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Tytuł 1"/>
          <p:cNvSpPr txBox="1">
            <a:spLocks/>
          </p:cNvSpPr>
          <p:nvPr/>
        </p:nvSpPr>
        <p:spPr>
          <a:xfrm>
            <a:off x="4592960" y="5445224"/>
            <a:ext cx="5156637" cy="1239069"/>
          </a:xfrm>
          <a:prstGeom prst="rect">
            <a:avLst/>
          </a:prstGeom>
        </p:spPr>
        <p:txBody>
          <a:bodyPr vert="horz" lIns="107287" tIns="53643" rIns="107287" bIns="53643" rtlCol="0" anchor="ctr">
            <a:norm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1300" b="1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Muzeum Michała Kajki</a:t>
            </a:r>
          </a:p>
          <a:p>
            <a:pPr algn="r"/>
            <a:r>
              <a:rPr lang="pl-PL" sz="13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Oddział </a:t>
            </a:r>
            <a:r>
              <a:rPr lang="pl-PL" sz="1300" b="1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Muzeum </a:t>
            </a:r>
            <a:r>
              <a:rPr lang="pl-PL" sz="13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K.I. Gałczyńskiego w </a:t>
            </a:r>
            <a:r>
              <a:rPr lang="pl-PL" sz="1300" b="1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Praniu</a:t>
            </a:r>
          </a:p>
          <a:p>
            <a:pPr algn="r"/>
            <a:r>
              <a:rPr lang="pl-PL" sz="13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Ogródek 5</a:t>
            </a:r>
          </a:p>
          <a:p>
            <a:pPr algn="r"/>
            <a:r>
              <a:rPr lang="pl-PL" sz="13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12-250 Orzysz</a:t>
            </a:r>
            <a:endParaRPr lang="pl-PL" sz="1300" b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5" t="10499" r="29534" b="3447"/>
          <a:stretch/>
        </p:blipFill>
        <p:spPr>
          <a:xfrm>
            <a:off x="0" y="0"/>
            <a:ext cx="495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1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0"/>
            <a:ext cx="4953000" cy="6858000"/>
          </a:xfrm>
          <a:prstGeom prst="rect">
            <a:avLst/>
          </a:prstGeom>
          <a:solidFill>
            <a:srgbClr val="33B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185498" y="3452053"/>
            <a:ext cx="4536504" cy="2088232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158991" y="1844825"/>
            <a:ext cx="4722001" cy="4680519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Poznaj historię Mazur, dowiedz się więcej o naszym regionie,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weź udział 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w organizowanych przez nas grach terenowych i literackich podchodach: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  <a:latin typeface="Bahnschrift" panose="020B0502040204020203" pitchFamily="34" charset="0"/>
              </a:rPr>
              <a:t>Śladami mazurskiej poezji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  <a:latin typeface="Bahnschrift" panose="020B0502040204020203" pitchFamily="34" charset="0"/>
              </a:rPr>
              <a:t>Tropem zaginionych </a:t>
            </a: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wersów. </a:t>
            </a:r>
            <a:r>
              <a:rPr lang="pl-PL" sz="1400" dirty="0">
                <a:solidFill>
                  <a:schemeClr val="bg1"/>
                </a:solidFill>
                <a:latin typeface="Bahnschrift" panose="020B0502040204020203" pitchFamily="34" charset="0"/>
              </a:rPr>
              <a:t>Literackie </a:t>
            </a: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podchody </a:t>
            </a:r>
            <a:r>
              <a:rPr lang="pl-PL" sz="1400" dirty="0">
                <a:solidFill>
                  <a:schemeClr val="bg1"/>
                </a:solidFill>
                <a:latin typeface="Bahnschrift" panose="020B0502040204020203" pitchFamily="34" charset="0"/>
              </a:rPr>
              <a:t>na Łące Poetów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  <a:latin typeface="Bahnschrift" panose="020B0502040204020203" pitchFamily="34" charset="0"/>
              </a:rPr>
              <a:t>Poetycki labirynt. Poznaj polskich poetów </a:t>
            </a: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/>
            </a:r>
            <a:b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</a:b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i </a:t>
            </a:r>
            <a:r>
              <a:rPr lang="pl-PL" sz="1400" dirty="0">
                <a:solidFill>
                  <a:schemeClr val="bg1"/>
                </a:solidFill>
                <a:latin typeface="Bahnschrift" panose="020B0502040204020203" pitchFamily="34" charset="0"/>
              </a:rPr>
              <a:t>znajdź wyjście z labiryntu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  <a:latin typeface="Bahnschrift" panose="020B0502040204020203" pitchFamily="34" charset="0"/>
              </a:rPr>
              <a:t>Z mazurskich jezior na morza i </a:t>
            </a: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oceany</a:t>
            </a:r>
            <a:b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</a:b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O </a:t>
            </a:r>
            <a:r>
              <a:rPr lang="pl-PL" sz="1400" dirty="0">
                <a:solidFill>
                  <a:schemeClr val="bg1"/>
                </a:solidFill>
                <a:latin typeface="Bahnschrift" panose="020B0502040204020203" pitchFamily="34" charset="0"/>
              </a:rPr>
              <a:t>mazurskiej naturze, zwierzętach i drzewach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  <a:latin typeface="Bahnschrift" panose="020B0502040204020203" pitchFamily="34" charset="0"/>
              </a:rPr>
              <a:t>Gry, zabawy z dawnych lat. Kreatywna rozrywka na Łące Poetów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Etno-zabawy </a:t>
            </a:r>
            <a:r>
              <a:rPr lang="pl-PL" sz="1400" dirty="0">
                <a:solidFill>
                  <a:schemeClr val="bg1"/>
                </a:solidFill>
                <a:latin typeface="Bahnschrift" panose="020B0502040204020203" pitchFamily="34" charset="0"/>
              </a:rPr>
              <a:t>u Michała Kajki. Jak żyli </a:t>
            </a: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/>
            </a:r>
            <a:b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</a:b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i </a:t>
            </a:r>
            <a:r>
              <a:rPr lang="pl-PL" sz="1400" dirty="0">
                <a:solidFill>
                  <a:schemeClr val="bg1"/>
                </a:solidFill>
                <a:latin typeface="Bahnschrift" panose="020B0502040204020203" pitchFamily="34" charset="0"/>
              </a:rPr>
              <a:t>co robili nasi </a:t>
            </a: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przodkowie?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Otwarta scena. Teatralne zabawy </a:t>
            </a:r>
            <a:b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</a:b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na Ogródkowej scenie</a:t>
            </a:r>
            <a:endParaRPr lang="pl-PL" sz="1400" dirty="0">
              <a:latin typeface="Bahnschrift" panose="020B050204020402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  <a:latin typeface="Bahnschrift" panose="020B0502040204020203" pitchFamily="34" charset="0"/>
              </a:rPr>
              <a:t>Obudź </a:t>
            </a: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kreatywność - Jak </a:t>
            </a:r>
            <a:r>
              <a:rPr lang="pl-PL" sz="1400" dirty="0">
                <a:solidFill>
                  <a:schemeClr val="bg1"/>
                </a:solidFill>
                <a:latin typeface="Bahnschrift" panose="020B0502040204020203" pitchFamily="34" charset="0"/>
              </a:rPr>
              <a:t>będzie wyglądał świat za 20 </a:t>
            </a: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lat. </a:t>
            </a:r>
            <a:r>
              <a:rPr lang="pl-PL" sz="1400" dirty="0">
                <a:solidFill>
                  <a:schemeClr val="bg1"/>
                </a:solidFill>
                <a:latin typeface="Bahnschrift" panose="020B0502040204020203" pitchFamily="34" charset="0"/>
              </a:rPr>
              <a:t>Tworzymy innowacje </a:t>
            </a: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w domu pełnym kreatywności</a:t>
            </a:r>
          </a:p>
          <a:p>
            <a:pPr algn="l"/>
            <a:endParaRPr lang="pl-PL" sz="1600" dirty="0" smtClean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Część gier i zabaw realizowana jest w plenerze</a:t>
            </a:r>
            <a:endParaRPr lang="pl-PL" sz="16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Tytuł 1"/>
          <p:cNvSpPr>
            <a:spLocks noGrp="1"/>
          </p:cNvSpPr>
          <p:nvPr>
            <p:ph type="ctrTitle"/>
          </p:nvPr>
        </p:nvSpPr>
        <p:spPr>
          <a:xfrm>
            <a:off x="144129" y="-27384"/>
            <a:ext cx="4736863" cy="883241"/>
          </a:xfrm>
        </p:spPr>
        <p:txBody>
          <a:bodyPr>
            <a:normAutofit/>
          </a:bodyPr>
          <a:lstStyle/>
          <a:p>
            <a:pPr algn="l"/>
            <a:r>
              <a:rPr lang="pl-PL" sz="32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Ogródkowe podchody</a:t>
            </a:r>
            <a:endParaRPr lang="pl-PL" sz="3200" b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128464" y="764704"/>
            <a:ext cx="4752528" cy="504056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i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Gry terenowe i zabawy kreatywne w </a:t>
            </a:r>
            <a:r>
              <a:rPr lang="pl-PL" sz="2400" i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Muzeum</a:t>
            </a:r>
            <a:endParaRPr lang="pl-PL" sz="2400" i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94"/>
          <a:stretch/>
        </p:blipFill>
        <p:spPr>
          <a:xfrm>
            <a:off x="4929757" y="0"/>
            <a:ext cx="4976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7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4953000" y="0"/>
            <a:ext cx="4953000" cy="6858000"/>
          </a:xfrm>
          <a:prstGeom prst="rect">
            <a:avLst/>
          </a:prstGeom>
          <a:solidFill>
            <a:srgbClr val="33B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5161248" y="1844824"/>
            <a:ext cx="4536504" cy="3168352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800" dirty="0">
                <a:solidFill>
                  <a:schemeClr val="bg1"/>
                </a:solidFill>
                <a:latin typeface="Bahnschrift" panose="020B0502040204020203" pitchFamily="34" charset="0"/>
              </a:rPr>
              <a:t>W</a:t>
            </a:r>
            <a:r>
              <a:rPr lang="pl-PL" sz="1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arsztaty </a:t>
            </a:r>
            <a:r>
              <a:rPr lang="pl-PL" sz="1800" dirty="0">
                <a:solidFill>
                  <a:schemeClr val="bg1"/>
                </a:solidFill>
                <a:latin typeface="Bahnschrift" panose="020B0502040204020203" pitchFamily="34" charset="0"/>
              </a:rPr>
              <a:t>dla dzieci, w których poznajemy niezwykłe bajki mazurskie, polskie i z dalekich zakątków naszego </a:t>
            </a:r>
            <a:r>
              <a:rPr lang="pl-PL" sz="1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globu</a:t>
            </a:r>
            <a:endParaRPr lang="pl-PL" sz="1800" dirty="0" smtClean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just"/>
            <a:endParaRPr lang="pl-PL" sz="18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just"/>
            <a:r>
              <a:rPr lang="pl-PL" sz="1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Pobudzamy </a:t>
            </a:r>
            <a:r>
              <a:rPr lang="pl-PL" sz="1800" dirty="0">
                <a:solidFill>
                  <a:schemeClr val="bg1"/>
                </a:solidFill>
                <a:latin typeface="Bahnschrift" panose="020B0502040204020203" pitchFamily="34" charset="0"/>
              </a:rPr>
              <a:t>kreatywność i wprowadzamy w niezwykły świat wyobraźni baśni </a:t>
            </a:r>
            <a:r>
              <a:rPr lang="pl-PL" sz="1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/>
            </a:r>
            <a:br>
              <a:rPr lang="pl-PL" sz="1800" dirty="0" smtClean="0">
                <a:solidFill>
                  <a:schemeClr val="bg1"/>
                </a:solidFill>
                <a:latin typeface="Bahnschrift" panose="020B0502040204020203" pitchFamily="34" charset="0"/>
              </a:rPr>
            </a:br>
            <a:r>
              <a:rPr lang="pl-PL" sz="1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i </a:t>
            </a:r>
            <a:r>
              <a:rPr lang="pl-PL" sz="1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legend</a:t>
            </a:r>
            <a:endParaRPr lang="pl-PL" sz="18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just"/>
            <a:endParaRPr lang="pl-PL" sz="18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just"/>
            <a:r>
              <a:rPr lang="pl-PL" sz="1800" dirty="0">
                <a:solidFill>
                  <a:schemeClr val="bg1"/>
                </a:solidFill>
                <a:latin typeface="Bahnschrift" panose="020B0502040204020203" pitchFamily="34" charset="0"/>
              </a:rPr>
              <a:t>Warsztaty dla dzieci, młodzieży szkolnej </a:t>
            </a:r>
            <a:r>
              <a:rPr lang="pl-PL" sz="1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/>
            </a:r>
            <a:br>
              <a:rPr lang="pl-PL" sz="1800" dirty="0" smtClean="0">
                <a:solidFill>
                  <a:schemeClr val="bg1"/>
                </a:solidFill>
                <a:latin typeface="Bahnschrift" panose="020B0502040204020203" pitchFamily="34" charset="0"/>
              </a:rPr>
            </a:br>
            <a:r>
              <a:rPr lang="pl-PL" sz="1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i </a:t>
            </a:r>
            <a:r>
              <a:rPr lang="pl-PL" sz="1800" dirty="0">
                <a:solidFill>
                  <a:schemeClr val="bg1"/>
                </a:solidFill>
                <a:latin typeface="Bahnschrift" panose="020B0502040204020203" pitchFamily="34" charset="0"/>
              </a:rPr>
              <a:t>przedszkolnej</a:t>
            </a:r>
          </a:p>
          <a:p>
            <a:pPr algn="just"/>
            <a:endParaRPr lang="pl-PL" sz="18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5132326" y="-27384"/>
            <a:ext cx="4501194" cy="720080"/>
          </a:xfrm>
          <a:prstGeom prst="rect">
            <a:avLst/>
          </a:prstGeom>
        </p:spPr>
        <p:txBody>
          <a:bodyPr vert="horz" lIns="107287" tIns="53643" rIns="107287" bIns="53643" rtlCol="0" anchor="ctr">
            <a:norm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32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Bajki u Kajki</a:t>
            </a:r>
            <a:endParaRPr lang="pl-PL" sz="3200" b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0" name="Tytuł 1"/>
          <p:cNvSpPr txBox="1">
            <a:spLocks/>
          </p:cNvSpPr>
          <p:nvPr/>
        </p:nvSpPr>
        <p:spPr>
          <a:xfrm>
            <a:off x="5097016" y="389731"/>
            <a:ext cx="4492724" cy="735013"/>
          </a:xfrm>
          <a:prstGeom prst="rect">
            <a:avLst/>
          </a:prstGeom>
        </p:spPr>
        <p:txBody>
          <a:bodyPr vert="horz" lIns="107287" tIns="53643" rIns="107287" bIns="53643" rtlCol="0" anchor="ctr">
            <a:norm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i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Wkraczamy w świat wyobraźni</a:t>
            </a:r>
            <a:endParaRPr lang="pl-PL" sz="2400" i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t="3909"/>
          <a:stretch/>
        </p:blipFill>
        <p:spPr>
          <a:xfrm>
            <a:off x="0" y="0"/>
            <a:ext cx="495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0"/>
            <a:ext cx="4953000" cy="6858000"/>
          </a:xfrm>
          <a:prstGeom prst="rect">
            <a:avLst/>
          </a:prstGeom>
          <a:solidFill>
            <a:srgbClr val="33B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185498" y="3452053"/>
            <a:ext cx="4536504" cy="2088232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79699" y="2002702"/>
            <a:ext cx="4801293" cy="3226498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800" dirty="0">
                <a:solidFill>
                  <a:schemeClr val="bg1"/>
                </a:solidFill>
                <a:latin typeface="Bahnschrift" panose="020B0502040204020203" pitchFamily="34" charset="0"/>
              </a:rPr>
              <a:t>Organizujemy warsztaty kreatywności, rozwoju osobistego, </a:t>
            </a:r>
            <a:r>
              <a:rPr lang="pl-PL" sz="1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kształtujące świadomość </a:t>
            </a:r>
            <a:r>
              <a:rPr lang="pl-PL" sz="1800" dirty="0">
                <a:solidFill>
                  <a:schemeClr val="bg1"/>
                </a:solidFill>
                <a:latin typeface="Bahnschrift" panose="020B0502040204020203" pitchFamily="34" charset="0"/>
              </a:rPr>
              <a:t>i redukujące </a:t>
            </a:r>
            <a:r>
              <a:rPr lang="pl-PL" sz="1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stres, wzbogacające umiejętności </a:t>
            </a:r>
            <a:r>
              <a:rPr lang="pl-PL" sz="1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społeczne</a:t>
            </a:r>
            <a:endParaRPr lang="pl-PL" sz="18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l"/>
            <a:endParaRPr lang="pl-PL" sz="18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800" dirty="0">
                <a:solidFill>
                  <a:schemeClr val="bg1"/>
                </a:solidFill>
                <a:latin typeface="Bahnschrift" panose="020B0502040204020203" pitchFamily="34" charset="0"/>
              </a:rPr>
              <a:t>Wykorzystujemy potencjał mazurskiego Ogródka - jako miejsca wyciszenia, gdzie można odnaleźć harmonię z przyrodą </a:t>
            </a:r>
            <a:r>
              <a:rPr lang="pl-PL" sz="1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/>
            </a:r>
            <a:br>
              <a:rPr lang="pl-PL" sz="1800" dirty="0" smtClean="0">
                <a:solidFill>
                  <a:schemeClr val="bg1"/>
                </a:solidFill>
                <a:latin typeface="Bahnschrift" panose="020B0502040204020203" pitchFamily="34" charset="0"/>
              </a:rPr>
            </a:br>
            <a:r>
              <a:rPr lang="pl-PL" sz="1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i </a:t>
            </a:r>
            <a:r>
              <a:rPr lang="pl-PL" sz="1800" dirty="0">
                <a:solidFill>
                  <a:schemeClr val="bg1"/>
                </a:solidFill>
                <a:latin typeface="Bahnschrift" panose="020B0502040204020203" pitchFamily="34" charset="0"/>
              </a:rPr>
              <a:t>naturą, </a:t>
            </a:r>
            <a:r>
              <a:rPr lang="pl-PL" sz="1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z dala </a:t>
            </a:r>
            <a:r>
              <a:rPr lang="pl-PL" sz="1800" dirty="0">
                <a:solidFill>
                  <a:schemeClr val="bg1"/>
                </a:solidFill>
                <a:latin typeface="Bahnschrift" panose="020B0502040204020203" pitchFamily="34" charset="0"/>
              </a:rPr>
              <a:t>od zgiełku miasta, codziennych </a:t>
            </a:r>
            <a:r>
              <a:rPr lang="pl-PL" sz="1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problemów</a:t>
            </a:r>
            <a:endParaRPr lang="pl-PL" sz="18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l"/>
            <a:endParaRPr lang="pl-PL" sz="18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800" dirty="0">
                <a:solidFill>
                  <a:schemeClr val="bg1"/>
                </a:solidFill>
                <a:latin typeface="Bahnschrift" panose="020B0502040204020203" pitchFamily="34" charset="0"/>
              </a:rPr>
              <a:t>Warsztaty organizowane są w miesiącach letnich (</a:t>
            </a:r>
            <a:r>
              <a:rPr lang="pl-PL" sz="1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czerwiec-lipiec-sierpień) </a:t>
            </a:r>
            <a:br>
              <a:rPr lang="pl-PL" sz="1800" dirty="0" smtClean="0">
                <a:solidFill>
                  <a:schemeClr val="bg1"/>
                </a:solidFill>
                <a:latin typeface="Bahnschrift" panose="020B0502040204020203" pitchFamily="34" charset="0"/>
              </a:rPr>
            </a:br>
            <a:r>
              <a:rPr lang="pl-PL" sz="1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i </a:t>
            </a:r>
            <a:r>
              <a:rPr lang="pl-PL" sz="1800" dirty="0">
                <a:solidFill>
                  <a:schemeClr val="bg1"/>
                </a:solidFill>
                <a:latin typeface="Bahnschrift" panose="020B0502040204020203" pitchFamily="34" charset="0"/>
              </a:rPr>
              <a:t>na </a:t>
            </a:r>
            <a:r>
              <a:rPr lang="pl-PL" sz="1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zamówienie</a:t>
            </a:r>
            <a:endParaRPr lang="pl-PL" sz="18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l"/>
            <a:endParaRPr lang="pl-PL" sz="18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Tytuł 1"/>
          <p:cNvSpPr>
            <a:spLocks noGrp="1"/>
          </p:cNvSpPr>
          <p:nvPr>
            <p:ph type="ctrTitle"/>
          </p:nvPr>
        </p:nvSpPr>
        <p:spPr>
          <a:xfrm>
            <a:off x="85318" y="-171400"/>
            <a:ext cx="4736863" cy="883241"/>
          </a:xfrm>
        </p:spPr>
        <p:txBody>
          <a:bodyPr>
            <a:normAutofit/>
          </a:bodyPr>
          <a:lstStyle/>
          <a:p>
            <a:pPr algn="l"/>
            <a:r>
              <a:rPr lang="pl-PL" sz="32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Zainspiruj się </a:t>
            </a:r>
            <a:endParaRPr lang="pl-PL" sz="3200" b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56456" y="620688"/>
            <a:ext cx="4968552" cy="504056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l-PL" sz="2400" i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Przestrzeń rozwoju dla Ciebie</a:t>
            </a:r>
            <a:endParaRPr lang="pl-PL" sz="2400" i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just"/>
            <a:endParaRPr lang="pl-PL" sz="2000" i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9" r="19212"/>
          <a:stretch/>
        </p:blipFill>
        <p:spPr>
          <a:xfrm>
            <a:off x="4940550" y="-16942"/>
            <a:ext cx="5053011" cy="687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2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" r="46700"/>
          <a:stretch/>
        </p:blipFill>
        <p:spPr>
          <a:xfrm>
            <a:off x="-1" y="0"/>
            <a:ext cx="5887187" cy="6857999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4953000" y="0"/>
            <a:ext cx="4953000" cy="6858000"/>
          </a:xfrm>
          <a:prstGeom prst="rect">
            <a:avLst/>
          </a:prstGeom>
          <a:solidFill>
            <a:srgbClr val="33B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ytuł 1"/>
          <p:cNvSpPr>
            <a:spLocks noGrp="1"/>
          </p:cNvSpPr>
          <p:nvPr>
            <p:ph type="ctrTitle"/>
          </p:nvPr>
        </p:nvSpPr>
        <p:spPr>
          <a:xfrm>
            <a:off x="5097016" y="1"/>
            <a:ext cx="5625344" cy="836712"/>
          </a:xfrm>
        </p:spPr>
        <p:txBody>
          <a:bodyPr>
            <a:normAutofit/>
          </a:bodyPr>
          <a:lstStyle/>
          <a:p>
            <a:pPr algn="l"/>
            <a:r>
              <a:rPr lang="pl-PL" sz="3200" b="1" dirty="0" err="1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Questing</a:t>
            </a:r>
            <a:endParaRPr lang="pl-PL" sz="3200" b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5097016" y="461739"/>
            <a:ext cx="5688632" cy="735013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i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Podążając szlakami Michała Kajki</a:t>
            </a:r>
            <a:endParaRPr lang="pl-PL" sz="2400" i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5158265" y="3702099"/>
            <a:ext cx="4547263" cy="735013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Goście, przybywający na Mazury mogą skorzystać z nowej formy zwiedzania - </a:t>
            </a:r>
            <a:r>
              <a:rPr lang="pl-PL" sz="1600" dirty="0" err="1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questingu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, czyli wędrówki połączonej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z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rozwiązywaniem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zagadek</a:t>
            </a:r>
            <a:endParaRPr lang="pl-PL" sz="1600" dirty="0" smtClean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err="1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Questing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polega na samodzielnym pokonywaniu nieoznakowanych szlaków, z tym że podczas wędrówki należy kierować się informacjami podanymi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na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mapce w formie wierszowanych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łamigłówek</a:t>
            </a:r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 smtClean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Uczestnicy </a:t>
            </a:r>
            <a:r>
              <a:rPr lang="pl-PL" sz="1600" dirty="0" err="1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questingu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 muszą odnaleźć określone miejsce i poznać jego historyczne lub przyrodnicze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tajemnice</a:t>
            </a: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Gdy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im się uda, wtedy otrzymują pieczątkę potwierdzającą rozwiązanie </a:t>
            </a:r>
            <a:r>
              <a:rPr lang="pl-PL" sz="1600" dirty="0" err="1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questu</a:t>
            </a:r>
            <a:endParaRPr lang="pl-PL" sz="1600" dirty="0" smtClean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26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8" r="37044"/>
          <a:stretch/>
        </p:blipFill>
        <p:spPr>
          <a:xfrm>
            <a:off x="4304928" y="0"/>
            <a:ext cx="5623378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-22750" y="0"/>
            <a:ext cx="5191774" cy="6858000"/>
          </a:xfrm>
          <a:prstGeom prst="rect">
            <a:avLst/>
          </a:prstGeom>
          <a:solidFill>
            <a:srgbClr val="33B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ytuł 1"/>
          <p:cNvSpPr>
            <a:spLocks noGrp="1"/>
          </p:cNvSpPr>
          <p:nvPr>
            <p:ph type="ctrTitle"/>
          </p:nvPr>
        </p:nvSpPr>
        <p:spPr>
          <a:xfrm>
            <a:off x="85318" y="-118537"/>
            <a:ext cx="4736863" cy="883241"/>
          </a:xfrm>
        </p:spPr>
        <p:txBody>
          <a:bodyPr>
            <a:normAutofit/>
          </a:bodyPr>
          <a:lstStyle/>
          <a:p>
            <a:pPr algn="l"/>
            <a:r>
              <a:rPr lang="pl-PL" sz="32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Artyści na żywo</a:t>
            </a:r>
            <a:endParaRPr lang="pl-PL" sz="3200" b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185498" y="3452053"/>
            <a:ext cx="4536504" cy="2088232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56456" y="332656"/>
            <a:ext cx="6874346" cy="735013"/>
          </a:xfrm>
          <a:prstGeom prst="rect">
            <a:avLst/>
          </a:prstGeom>
        </p:spPr>
        <p:txBody>
          <a:bodyPr vert="horz" lIns="107287" tIns="53643" rIns="107287" bIns="53643" rtlCol="0" anchor="ctr">
            <a:norm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i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Słowo, muzyka, taniec</a:t>
            </a:r>
            <a:endParaRPr lang="pl-PL" sz="2400" i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56456" y="3645024"/>
            <a:ext cx="5040560" cy="735013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Na scenie plenerowej odbywają się co roku letnie spotkania z poezją śpiewaną, piosenką</a:t>
            </a:r>
          </a:p>
          <a:p>
            <a:pPr algn="l"/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autorską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, poetyckim „słowem wyśpiewywanym”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i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muzyką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kameralną </a:t>
            </a:r>
            <a:endParaRPr lang="pl-PL" sz="1600" dirty="0" smtClean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Gośćmi Ogródkowej sceny byli znakomici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artyści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m.in. Hanna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Banaszak, Leszek Długosz, Joanna Konrad, Krzysztof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Napiórkowski, Mirosław Czyżykiewicz, Tadeusz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Woźniak, Joanna </a:t>
            </a:r>
            <a:r>
              <a:rPr lang="pl-PL" sz="1600" dirty="0" err="1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Trzepiecińska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,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Grzegorz Turnau,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zespoły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Dobre Wrażenie, Prostowniki. Poezję prezentowali m.in. Cezary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i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Katarzyna Żak, Grzegorz </a:t>
            </a:r>
            <a:r>
              <a:rPr lang="pl-PL" sz="1600" dirty="0" err="1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Daukszewicz</a:t>
            </a:r>
            <a:endParaRPr lang="pl-PL" sz="1600" dirty="0" smtClean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Odbiorcami są zarówno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turyści odwiedzający Mazury, jak również społeczność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lokalna</a:t>
            </a:r>
            <a:endParaRPr lang="pl-PL" sz="1600" dirty="0" smtClean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Letnie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sezony kulturalne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 Ogródku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są efektem zaangażowania wielu ludzi, których połączyła wspólna idea ożywienia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kulturalnego Mazur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i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promocji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naszego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regionu</a:t>
            </a:r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17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braz może zawierać: roślina i na zewnątrz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3" r="20310"/>
          <a:stretch/>
        </p:blipFill>
        <p:spPr bwMode="auto">
          <a:xfrm>
            <a:off x="-17226" y="-4784"/>
            <a:ext cx="6297561" cy="686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/>
          <p:cNvSpPr/>
          <p:nvPr/>
        </p:nvSpPr>
        <p:spPr>
          <a:xfrm>
            <a:off x="4953000" y="0"/>
            <a:ext cx="4953000" cy="6858000"/>
          </a:xfrm>
          <a:prstGeom prst="rect">
            <a:avLst/>
          </a:prstGeom>
          <a:solidFill>
            <a:srgbClr val="33B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ytuł 1"/>
          <p:cNvSpPr>
            <a:spLocks noGrp="1"/>
          </p:cNvSpPr>
          <p:nvPr>
            <p:ph type="ctrTitle"/>
          </p:nvPr>
        </p:nvSpPr>
        <p:spPr>
          <a:xfrm>
            <a:off x="5097016" y="-201265"/>
            <a:ext cx="5112568" cy="1470025"/>
          </a:xfrm>
        </p:spPr>
        <p:txBody>
          <a:bodyPr>
            <a:normAutofit/>
          </a:bodyPr>
          <a:lstStyle/>
          <a:p>
            <a:pPr algn="l"/>
            <a:r>
              <a:rPr lang="pl-PL" sz="32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Plenery malarskie </a:t>
            </a:r>
            <a:br>
              <a:rPr lang="pl-PL" sz="32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32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i projekty artystyczne </a:t>
            </a:r>
            <a:endParaRPr lang="pl-PL" sz="3200" b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5097016" y="3645024"/>
            <a:ext cx="4808984" cy="735013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Ogródek jest również przestrzenią otwartą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dla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malarzy, rzeźbiarzy, artystów słowa, którzy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wyjątkowym miejscu, gdzie żył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i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tworzył Michał Kajka, chcą realizować własne projekty artystyczne i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kulturalne </a:t>
            </a:r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Dom Michała Kajki ponownie staje się miejscem aktywności twórczej. W Ogródku co roku odbywają się letnie warsztaty,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wyjątkowej przestrzeni sąsiadującej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z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malowniczym Jeziorem </a:t>
            </a:r>
            <a:r>
              <a:rPr lang="pl-PL" sz="1600" dirty="0" err="1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Kraksztyn</a:t>
            </a:r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Wykorzystujemy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energię tego niezwykłego miejsca na kulturowej mapie Mazur. </a:t>
            </a:r>
            <a:endParaRPr lang="pl-PL" sz="1600" dirty="0" smtClean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Pragniemy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by przestrzeń, w której przed laty tworzył nasz mazurski poeta – Michał Kajka, żyła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i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inspirowała wszystkich odwiedzających Ogródek. Równocześnie motywowała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do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artystycznych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poszukiwań i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wchodzenia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głąb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siebie</a:t>
            </a:r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42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0"/>
            <a:ext cx="4953000" cy="6858000"/>
          </a:xfrm>
          <a:prstGeom prst="rect">
            <a:avLst/>
          </a:prstGeom>
          <a:solidFill>
            <a:srgbClr val="33B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185498" y="3452053"/>
            <a:ext cx="4536504" cy="2088232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0" name="Tytuł 1"/>
          <p:cNvSpPr txBox="1">
            <a:spLocks/>
          </p:cNvSpPr>
          <p:nvPr/>
        </p:nvSpPr>
        <p:spPr>
          <a:xfrm>
            <a:off x="53103" y="1268760"/>
            <a:ext cx="4899897" cy="5256584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Szlak kajakowy „Śladami Michała Kajki” jest jednym z ciekawszych szlaków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mazurskich</a:t>
            </a:r>
          </a:p>
          <a:p>
            <a:pPr algn="l"/>
            <a:endParaRPr lang="pl-PL" sz="16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Płynąc 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tą trasą można zobaczyć najładniejsze jeziora mazurskie nominowane niedawno przez fundację New7Wonders do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Siedmiu 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C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udów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Świata</a:t>
            </a:r>
          </a:p>
          <a:p>
            <a:pPr algn="l"/>
            <a:endParaRPr lang="pl-PL" sz="16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Szlak 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wiedzie od wsi Ogródek, gdzie znajduje się dom jego patrona Michała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Kajki, przez 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trzy niewielkie jeziora porośnięte roślinnością - duże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Jezioro 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Orzysz, rzekę </a:t>
            </a:r>
            <a:r>
              <a:rPr lang="pl-PL" sz="1600" dirty="0" err="1">
                <a:solidFill>
                  <a:schemeClr val="bg1"/>
                </a:solidFill>
                <a:latin typeface="Bahnschrift" panose="020B0502040204020203" pitchFamily="34" charset="0"/>
              </a:rPr>
              <a:t>Orzyszę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, następnie przez największe jezioro w Polsce Śniardwy i najdłuższy na Mazurach XIX-wieczny Kanał </a:t>
            </a:r>
            <a:r>
              <a:rPr lang="pl-PL" sz="1600" dirty="0" err="1">
                <a:solidFill>
                  <a:schemeClr val="bg1"/>
                </a:solidFill>
                <a:latin typeface="Bahnschrift" panose="020B0502040204020203" pitchFamily="34" charset="0"/>
              </a:rPr>
              <a:t>Jegliński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 do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Pisza</a:t>
            </a:r>
          </a:p>
          <a:p>
            <a:pPr algn="l"/>
            <a:endParaRPr lang="pl-PL" sz="16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Choć 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jest on wciąż mało znany przez kajakarzy stanowi atrakcyjne połączenie jezior: Orzysz, </a:t>
            </a:r>
            <a:r>
              <a:rPr lang="pl-PL" sz="1600" dirty="0" err="1">
                <a:solidFill>
                  <a:schemeClr val="bg1"/>
                </a:solidFill>
                <a:latin typeface="Bahnschrift" panose="020B0502040204020203" pitchFamily="34" charset="0"/>
              </a:rPr>
              <a:t>Tyrkło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 i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Śniardwy</a:t>
            </a:r>
            <a:endParaRPr lang="pl-PL" sz="1600" dirty="0" smtClean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Współpracujemy z wypożyczalniami sprzętu kajakowego w okolicy. Organizujemy wspólne spływy kajakowe inspirowane poezją mazurskiego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poety</a:t>
            </a:r>
            <a:endParaRPr lang="pl-PL" sz="16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Tytuł 1"/>
          <p:cNvSpPr>
            <a:spLocks noGrp="1"/>
          </p:cNvSpPr>
          <p:nvPr>
            <p:ph type="ctrTitle"/>
          </p:nvPr>
        </p:nvSpPr>
        <p:spPr>
          <a:xfrm>
            <a:off x="85318" y="-171400"/>
            <a:ext cx="4736863" cy="883241"/>
          </a:xfrm>
        </p:spPr>
        <p:txBody>
          <a:bodyPr>
            <a:normAutofit/>
          </a:bodyPr>
          <a:lstStyle/>
          <a:p>
            <a:pPr algn="l"/>
            <a:r>
              <a:rPr lang="pl-PL" sz="32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Kajakiem do Kajki</a:t>
            </a:r>
            <a:endParaRPr lang="pl-PL" sz="3200" b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2" name="Tytuł 1"/>
          <p:cNvSpPr txBox="1">
            <a:spLocks/>
          </p:cNvSpPr>
          <p:nvPr/>
        </p:nvSpPr>
        <p:spPr>
          <a:xfrm>
            <a:off x="56456" y="548680"/>
            <a:ext cx="4968552" cy="504056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l-PL" sz="2400" b="1" i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Szlak kajakowy im. Michała Kajki</a:t>
            </a:r>
            <a:endParaRPr lang="pl-PL" sz="2400" b="1" i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just"/>
            <a:endParaRPr lang="pl-PL" sz="1600" i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2" r="45958"/>
          <a:stretch/>
        </p:blipFill>
        <p:spPr>
          <a:xfrm>
            <a:off x="4953000" y="4762"/>
            <a:ext cx="4968552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6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hed, Bicycle, Bike, Old, Wooden Shack, Cabin, Cott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6" r="13269"/>
          <a:stretch/>
        </p:blipFill>
        <p:spPr bwMode="auto">
          <a:xfrm>
            <a:off x="0" y="0"/>
            <a:ext cx="5181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/>
          <p:cNvSpPr/>
          <p:nvPr/>
        </p:nvSpPr>
        <p:spPr>
          <a:xfrm>
            <a:off x="4808984" y="0"/>
            <a:ext cx="5097016" cy="6858000"/>
          </a:xfrm>
          <a:prstGeom prst="rect">
            <a:avLst/>
          </a:prstGeom>
          <a:solidFill>
            <a:srgbClr val="33B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Tytuł 1"/>
          <p:cNvSpPr txBox="1">
            <a:spLocks/>
          </p:cNvSpPr>
          <p:nvPr/>
        </p:nvSpPr>
        <p:spPr>
          <a:xfrm>
            <a:off x="4880992" y="1787749"/>
            <a:ext cx="5112568" cy="4881611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400" dirty="0">
                <a:solidFill>
                  <a:schemeClr val="bg1"/>
                </a:solidFill>
                <a:latin typeface="Bahnschrift" panose="020B0502040204020203" pitchFamily="34" charset="0"/>
              </a:rPr>
              <a:t>S</a:t>
            </a: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zlak </a:t>
            </a: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im. Michała Kajki </a:t>
            </a: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wiedzie </a:t>
            </a: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37 km traktem z Ełku do Skomacka </a:t>
            </a: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Wielkiego</a:t>
            </a:r>
          </a:p>
          <a:p>
            <a:pPr algn="l"/>
            <a:endParaRPr lang="pl-PL" sz="14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Z </a:t>
            </a: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Ełku brzegiem jeziora prowadzi on do wsi </a:t>
            </a:r>
            <a:r>
              <a:rPr lang="pl-PL" sz="1400" dirty="0" err="1" smtClean="0">
                <a:solidFill>
                  <a:schemeClr val="bg1"/>
                </a:solidFill>
                <a:latin typeface="Bahnschrift" panose="020B0502040204020203" pitchFamily="34" charset="0"/>
              </a:rPr>
              <a:t>Chrościele</a:t>
            </a: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, skąd obok Jeziora Szarek wspina się na mocno pofałdowane tereny pokryte niedużym kompleksem leśnym przez Tracze, </a:t>
            </a:r>
            <a:r>
              <a:rPr lang="pl-PL" sz="1400" dirty="0" err="1" smtClean="0">
                <a:solidFill>
                  <a:schemeClr val="bg1"/>
                </a:solidFill>
                <a:latin typeface="Bahnschrift" panose="020B0502040204020203" pitchFamily="34" charset="0"/>
              </a:rPr>
              <a:t>Mostoły</a:t>
            </a: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, </a:t>
            </a: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Pistki</a:t>
            </a:r>
          </a:p>
          <a:p>
            <a:pPr algn="l"/>
            <a:endParaRPr lang="pl-PL" sz="14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Dalszy </a:t>
            </a: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ciąg w kierunku północno-wschodnim biegnie poprzez lasy rosnące nad brzegiem Jeziora Lipińskiego </a:t>
            </a: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/>
            </a:r>
            <a:b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</a:b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do </a:t>
            </a: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Klus. Następnie brzegiem Jeziora Kroksztyn do </a:t>
            </a: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Ogródka</a:t>
            </a:r>
          </a:p>
          <a:p>
            <a:pPr algn="l"/>
            <a:endParaRPr lang="pl-PL" sz="14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Po </a:t>
            </a: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odwiedzinach Muzeum brzegiem </a:t>
            </a:r>
            <a:r>
              <a:rPr lang="pl-PL" sz="1400" dirty="0">
                <a:solidFill>
                  <a:schemeClr val="bg1"/>
                </a:solidFill>
                <a:latin typeface="Bahnschrift" panose="020B0502040204020203" pitchFamily="34" charset="0"/>
              </a:rPr>
              <a:t>J</a:t>
            </a: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eziora Rostki, poprzez znów mocno urozmaicony teren - kierujemy się </a:t>
            </a: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/>
            </a:r>
            <a:b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</a:b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do </a:t>
            </a: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Skomacka Wielkiego i dalej w kierunku Jeziora </a:t>
            </a: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Orzysz</a:t>
            </a:r>
          </a:p>
          <a:p>
            <a:pPr algn="l"/>
            <a:endParaRPr lang="pl-PL" sz="14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Tutaj</a:t>
            </a: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, nad jego brzegiem, na okazałym grodzisku jaćwieskim, szlak się kończy. Szlak ten można przedłużyć w kierunku Starych </a:t>
            </a: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Juch</a:t>
            </a:r>
            <a:endParaRPr lang="pl-PL" sz="1400" dirty="0" smtClean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l"/>
            <a:endParaRPr lang="pl-PL" sz="1400" dirty="0" smtClean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Współpracujemy z wypożyczalniami rowerów w okolicy. Organizujemy wspólne wyprawy rowerowe inspirowane poezją mazurskiego </a:t>
            </a: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poety</a:t>
            </a:r>
            <a:endParaRPr lang="pl-PL" sz="1400" dirty="0" smtClean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Tytuł 1"/>
          <p:cNvSpPr txBox="1">
            <a:spLocks/>
          </p:cNvSpPr>
          <p:nvPr/>
        </p:nvSpPr>
        <p:spPr>
          <a:xfrm>
            <a:off x="4844294" y="-99392"/>
            <a:ext cx="4501194" cy="720080"/>
          </a:xfrm>
          <a:prstGeom prst="rect">
            <a:avLst/>
          </a:prstGeom>
        </p:spPr>
        <p:txBody>
          <a:bodyPr vert="horz" lIns="107287" tIns="53643" rIns="107287" bIns="53643" rtlCol="0" anchor="ctr">
            <a:norm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32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Rowerowe Mazury</a:t>
            </a:r>
            <a:endParaRPr lang="pl-PL" sz="3200" b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2" name="Tytuł 1"/>
          <p:cNvSpPr txBox="1">
            <a:spLocks/>
          </p:cNvSpPr>
          <p:nvPr/>
        </p:nvSpPr>
        <p:spPr>
          <a:xfrm>
            <a:off x="4824536" y="548680"/>
            <a:ext cx="5097016" cy="1440160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i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Szlak rowerowy im. Michała Kajki</a:t>
            </a:r>
          </a:p>
          <a:p>
            <a:pPr algn="l"/>
            <a:r>
              <a:rPr lang="pl-PL" sz="1600" i="1" dirty="0">
                <a:solidFill>
                  <a:schemeClr val="bg1"/>
                </a:solidFill>
                <a:latin typeface="Bahnschrift" panose="020B0502040204020203" pitchFamily="34" charset="0"/>
              </a:rPr>
              <a:t>Ełk - Chruściele - Tracze - Mostołty </a:t>
            </a:r>
            <a:r>
              <a:rPr lang="pl-PL" sz="1600" i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- Pistki </a:t>
            </a:r>
            <a:r>
              <a:rPr lang="pl-PL" sz="1600" i="1" dirty="0">
                <a:solidFill>
                  <a:schemeClr val="bg1"/>
                </a:solidFill>
                <a:latin typeface="Bahnschrift" panose="020B0502040204020203" pitchFamily="34" charset="0"/>
              </a:rPr>
              <a:t>-Klusy- </a:t>
            </a:r>
            <a:r>
              <a:rPr lang="pl-PL" sz="1600" i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Jezioro </a:t>
            </a:r>
            <a:r>
              <a:rPr lang="pl-PL" sz="1600" i="1" dirty="0" err="1" smtClean="0">
                <a:solidFill>
                  <a:schemeClr val="bg1"/>
                </a:solidFill>
                <a:latin typeface="Bahnschrift" panose="020B0502040204020203" pitchFamily="34" charset="0"/>
              </a:rPr>
              <a:t>Kraksztyn</a:t>
            </a:r>
            <a:r>
              <a:rPr lang="pl-PL" sz="1600" i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 </a:t>
            </a:r>
            <a:r>
              <a:rPr lang="pl-PL" sz="1600" i="1" dirty="0">
                <a:solidFill>
                  <a:schemeClr val="bg1"/>
                </a:solidFill>
                <a:latin typeface="Bahnschrift" panose="020B0502040204020203" pitchFamily="34" charset="0"/>
              </a:rPr>
              <a:t>- Ogródek - Skomack Wielki - </a:t>
            </a:r>
            <a:r>
              <a:rPr lang="pl-PL" sz="1600" i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Jezioro </a:t>
            </a:r>
            <a:r>
              <a:rPr lang="pl-PL" sz="1600" i="1" dirty="0">
                <a:solidFill>
                  <a:schemeClr val="bg1"/>
                </a:solidFill>
                <a:latin typeface="Bahnschrift" panose="020B0502040204020203" pitchFamily="34" charset="0"/>
              </a:rPr>
              <a:t>Orzysz</a:t>
            </a:r>
          </a:p>
          <a:p>
            <a:pPr algn="l"/>
            <a:endParaRPr lang="pl-PL" sz="2400" i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89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0"/>
            <a:ext cx="4953000" cy="6858000"/>
          </a:xfrm>
          <a:prstGeom prst="rect">
            <a:avLst/>
          </a:prstGeom>
          <a:solidFill>
            <a:srgbClr val="33B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185498" y="3452053"/>
            <a:ext cx="4536504" cy="2088232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75853" y="1196752"/>
            <a:ext cx="4801293" cy="5256584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Wspólnie 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z Muzeum Historycznym w Ełku organizujemy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:</a:t>
            </a:r>
          </a:p>
          <a:p>
            <a:pPr algn="l"/>
            <a:endParaRPr lang="pl-PL" sz="16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P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rzejazdy 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pociągiem Ełckiej Kolei Wąskotorowej w ramach, którego turyści i nasi goście mogą poznać lepiej świat mazurskiej poezji i literatury, zanurzyć się w historię Mazur i naszego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regionu</a:t>
            </a:r>
            <a:endParaRPr lang="pl-PL" sz="16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P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oetyckie 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warsztaty w wagonach Ełckiej Kolei Wąskotorowej, gdyż Michał Kajka był miłośnikiem podróży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koleją</a:t>
            </a:r>
            <a:endParaRPr lang="pl-PL" sz="16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 smtClean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Po 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województwie warmińsko-mazurskim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kursuje 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pociąg spółki POLREGIO Michał Kajka, gdzie pasażerowie mogą zapoznać się z poezją Michała Kajki i lepiej poznać kulturę naszego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regionu</a:t>
            </a:r>
            <a:endParaRPr lang="pl-PL" sz="1600" dirty="0" smtClean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0" name="Tytuł 1"/>
          <p:cNvSpPr txBox="1">
            <a:spLocks/>
          </p:cNvSpPr>
          <p:nvPr/>
        </p:nvSpPr>
        <p:spPr>
          <a:xfrm>
            <a:off x="56456" y="692696"/>
            <a:ext cx="4968552" cy="504056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l-PL" sz="2400" i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Wsiąść do pociągu nie byle jakiego</a:t>
            </a:r>
            <a:endParaRPr lang="pl-PL" sz="2400" i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just"/>
            <a:endParaRPr lang="pl-PL" sz="1600" i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2" r="50000" b="13558"/>
          <a:stretch/>
        </p:blipFill>
        <p:spPr>
          <a:xfrm>
            <a:off x="4953000" y="0"/>
            <a:ext cx="4944443" cy="6875758"/>
          </a:xfrm>
          <a:prstGeom prst="rect">
            <a:avLst/>
          </a:prstGeom>
        </p:spPr>
      </p:pic>
      <p:sp>
        <p:nvSpPr>
          <p:cNvPr id="11" name="Tytuł 1"/>
          <p:cNvSpPr>
            <a:spLocks noGrp="1"/>
          </p:cNvSpPr>
          <p:nvPr>
            <p:ph type="ctrTitle"/>
          </p:nvPr>
        </p:nvSpPr>
        <p:spPr>
          <a:xfrm>
            <a:off x="85318" y="-27384"/>
            <a:ext cx="4736863" cy="883241"/>
          </a:xfrm>
        </p:spPr>
        <p:txBody>
          <a:bodyPr>
            <a:normAutofit/>
          </a:bodyPr>
          <a:lstStyle/>
          <a:p>
            <a:pPr algn="l"/>
            <a:r>
              <a:rPr lang="pl-PL" sz="32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Pociąg do Kultury</a:t>
            </a:r>
            <a:endParaRPr lang="pl-PL" sz="3200" b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60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4953000" y="0"/>
            <a:ext cx="4953000" cy="6858000"/>
          </a:xfrm>
          <a:prstGeom prst="rect">
            <a:avLst/>
          </a:prstGeom>
          <a:solidFill>
            <a:srgbClr val="33B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ytuł 1"/>
          <p:cNvSpPr>
            <a:spLocks noGrp="1"/>
          </p:cNvSpPr>
          <p:nvPr>
            <p:ph type="ctrTitle"/>
          </p:nvPr>
        </p:nvSpPr>
        <p:spPr>
          <a:xfrm>
            <a:off x="5025008" y="-171400"/>
            <a:ext cx="5625344" cy="1470025"/>
          </a:xfrm>
        </p:spPr>
        <p:txBody>
          <a:bodyPr>
            <a:normAutofit/>
          </a:bodyPr>
          <a:lstStyle/>
          <a:p>
            <a:pPr algn="l"/>
            <a:r>
              <a:rPr lang="pl-PL" sz="32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 Sadzie Mazurskim</a:t>
            </a:r>
            <a:br>
              <a:rPr lang="pl-PL" sz="32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32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Na Łące </a:t>
            </a:r>
            <a:r>
              <a:rPr lang="pl-PL" sz="3200" b="1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P</a:t>
            </a:r>
            <a:r>
              <a:rPr lang="pl-PL" sz="32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oetów </a:t>
            </a:r>
            <a:endParaRPr lang="pl-PL" sz="3200" b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5025008" y="836712"/>
            <a:ext cx="6874346" cy="735013"/>
          </a:xfrm>
          <a:prstGeom prst="rect">
            <a:avLst/>
          </a:prstGeom>
        </p:spPr>
        <p:txBody>
          <a:bodyPr vert="horz" lIns="107287" tIns="53643" rIns="107287" bIns="53643" rtlCol="0" anchor="ctr">
            <a:norm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i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Zbliżamy do natury</a:t>
            </a:r>
            <a:endParaRPr lang="pl-PL" sz="2400" i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4" r="7284" b="5948"/>
          <a:stretch/>
        </p:blipFill>
        <p:spPr>
          <a:xfrm>
            <a:off x="-29497" y="5619"/>
            <a:ext cx="4982497" cy="6852381"/>
          </a:xfrm>
          <a:prstGeom prst="rect">
            <a:avLst/>
          </a:prstGeom>
        </p:spPr>
      </p:pic>
      <p:sp>
        <p:nvSpPr>
          <p:cNvPr id="8" name="Tytuł 1"/>
          <p:cNvSpPr txBox="1">
            <a:spLocks/>
          </p:cNvSpPr>
          <p:nvPr/>
        </p:nvSpPr>
        <p:spPr>
          <a:xfrm>
            <a:off x="3089176" y="1046187"/>
            <a:ext cx="6874346" cy="735013"/>
          </a:xfrm>
          <a:prstGeom prst="rect">
            <a:avLst/>
          </a:prstGeom>
        </p:spPr>
        <p:txBody>
          <a:bodyPr vert="horz" lIns="107287" tIns="53643" rIns="107287" bIns="53643" rtlCol="0" anchor="ctr">
            <a:norm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pl-PL" sz="1800" b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5063430" y="3774107"/>
            <a:ext cx="4900092" cy="735013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 2019 r. rozpoczęliśmy aranżację przestrzeni wokół Muzeum. Już wkrótce w sąsiedztwie Domu Michała Kajki zacznie funkcjonować Sad Mazurski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z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tradycyjnymi odmianami drzew owocowych, które kiedyś występowały w przydomowych ogródkach. Wraz z nastaniem wiosny tworzymy Łąkę Poetów. Wydzieliliśmy fragment naszej muzealnej przestrzeni, w której pozwalamy swobodnie rosnąć polnym kwiatom, wysokim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trawom. Dostrzegliśmy,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jakie spustoszenie przynosi susza i co dzieje się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z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naszym ekosystemem. Dlaczego łąka?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rośliny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łąkowe sprzyjają oczyszczaniu powietrza z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zanieczyszczeń</a:t>
            </a:r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dzięki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rozbudowanemu systemowi korzeniowemu łąki są odporne na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suszę</a:t>
            </a:r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czasie ulewnych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deszczy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mogą absorbować dwa razy więcej wody niż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trawnik</a:t>
            </a:r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chcemy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by przestrzeń wokół Muzeum była pełna pożytecznych owadów: pszczół, motyli czy trzmieli, a także ptaków i małych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ssaków</a:t>
            </a:r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22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"/>
          <a:stretch/>
        </p:blipFill>
        <p:spPr>
          <a:xfrm>
            <a:off x="4871894" y="0"/>
            <a:ext cx="5069017" cy="6859256"/>
          </a:xfrm>
          <a:prstGeom prst="rect">
            <a:avLst/>
          </a:prstGeom>
        </p:spPr>
      </p:pic>
      <p:sp>
        <p:nvSpPr>
          <p:cNvPr id="8" name="Tytuł 1"/>
          <p:cNvSpPr txBox="1">
            <a:spLocks/>
          </p:cNvSpPr>
          <p:nvPr/>
        </p:nvSpPr>
        <p:spPr>
          <a:xfrm>
            <a:off x="185498" y="3452053"/>
            <a:ext cx="4536504" cy="2088232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/>
          <a:stretch/>
        </p:blipFill>
        <p:spPr>
          <a:xfrm>
            <a:off x="-25896" y="-1"/>
            <a:ext cx="4897790" cy="685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11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/>
          <a:stretch/>
        </p:blipFill>
        <p:spPr>
          <a:xfrm>
            <a:off x="4933223" y="0"/>
            <a:ext cx="4972777" cy="6885384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0" y="0"/>
            <a:ext cx="5241032" cy="6885384"/>
          </a:xfrm>
          <a:prstGeom prst="rect">
            <a:avLst/>
          </a:prstGeom>
          <a:solidFill>
            <a:srgbClr val="33B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1400" dirty="0" smtClean="0">
                <a:latin typeface="Bahnschrift" panose="020B0502040204020203" pitchFamily="34" charset="0"/>
              </a:rPr>
              <a:t>.</a:t>
            </a:r>
            <a:endParaRPr lang="pl-PL" sz="1400" dirty="0">
              <a:latin typeface="Bahnschrift" panose="020B0502040204020203" pitchFamily="34" charset="0"/>
            </a:endParaRPr>
          </a:p>
        </p:txBody>
      </p:sp>
      <p:sp>
        <p:nvSpPr>
          <p:cNvPr id="4" name="Tytuł 1"/>
          <p:cNvSpPr>
            <a:spLocks noGrp="1"/>
          </p:cNvSpPr>
          <p:nvPr>
            <p:ph type="ctrTitle"/>
          </p:nvPr>
        </p:nvSpPr>
        <p:spPr>
          <a:xfrm>
            <a:off x="35669" y="44624"/>
            <a:ext cx="5205363" cy="883241"/>
          </a:xfrm>
        </p:spPr>
        <p:txBody>
          <a:bodyPr>
            <a:noAutofit/>
          </a:bodyPr>
          <a:lstStyle/>
          <a:p>
            <a:pPr algn="l"/>
            <a:r>
              <a:rPr lang="pl-PL" sz="32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Ogólnopolski Konkurs Poetycki im. Michała Kajki</a:t>
            </a:r>
            <a:endParaRPr lang="pl-PL" sz="3200" b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185498" y="3452053"/>
            <a:ext cx="4536504" cy="2088232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56456" y="764704"/>
            <a:ext cx="6874346" cy="735013"/>
          </a:xfrm>
          <a:prstGeom prst="rect">
            <a:avLst/>
          </a:prstGeom>
        </p:spPr>
        <p:txBody>
          <a:bodyPr vert="horz" lIns="107287" tIns="53643" rIns="107287" bIns="53643" rtlCol="0" anchor="ctr">
            <a:norm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i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Prezentujemy współczesną poezję</a:t>
            </a:r>
            <a:endParaRPr lang="pl-PL" sz="2400" i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72008" y="3846115"/>
            <a:ext cx="5169024" cy="735013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Muzeum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Michała Kajki w Ogródku od XV edycji organizuje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Ogólnopolski Konkurs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Poetycki im. Michała Kajki pod patronatem dwumiesięcznika literackiego Topos oraz Gazety Olsztyńskiej. </a:t>
            </a:r>
            <a:endParaRPr lang="pl-PL" sz="1600" dirty="0" smtClean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Warunkiem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uczestnictwa jest przesłanie trzech niepublikowanych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i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nieocenianych wierszy. Ranga konkursu z każdym rokiem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wzrasta</a:t>
            </a:r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ten sposób poezja co roku powraca do miejsca, gdzie przed laty tworzył najbardziej znany mazurski poeta – Michał Kajka. W minionych latach w skład jury wchodzili m.in.: Krzysztof Kuczkowski,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Dariusz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Kulesza, Wojciech </a:t>
            </a:r>
            <a:r>
              <a:rPr lang="pl-PL" sz="1600" dirty="0" err="1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Kass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, Przemysław </a:t>
            </a:r>
            <a:r>
              <a:rPr lang="pl-PL" sz="1600" dirty="0" err="1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Dakowicz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, Erwin Kruk, Wojciech Gawłowski, Tadeusz Dąbrowski, Marek </a:t>
            </a:r>
            <a:r>
              <a:rPr lang="pl-PL" sz="1600" dirty="0" err="1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Zagańczyk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, Teresa </a:t>
            </a:r>
            <a:r>
              <a:rPr lang="pl-PL" sz="1600" dirty="0" err="1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Tomsia</a:t>
            </a:r>
            <a:endParaRPr lang="pl-PL" sz="1600" dirty="0" smtClean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Nagrody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przyznawane są twórcom współczesnej polskiej liryki, a jej laureatami byli do tej pory m.in.: Małgorzata </a:t>
            </a:r>
            <a:r>
              <a:rPr lang="pl-PL" sz="1600" dirty="0" err="1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Lebda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, Jerzy </a:t>
            </a:r>
            <a:r>
              <a:rPr lang="pl-PL" sz="1600" dirty="0" err="1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Fryckowski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, Łucja Dudzińska, Łukasz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Jarosz</a:t>
            </a:r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03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ooks, Bookstore, Book, Reading, Writer, Read, Read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4259" b="398"/>
          <a:stretch/>
        </p:blipFill>
        <p:spPr bwMode="auto">
          <a:xfrm>
            <a:off x="0" y="1"/>
            <a:ext cx="577508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/>
          <p:cNvSpPr/>
          <p:nvPr/>
        </p:nvSpPr>
        <p:spPr>
          <a:xfrm>
            <a:off x="4953000" y="0"/>
            <a:ext cx="4953000" cy="6858000"/>
          </a:xfrm>
          <a:prstGeom prst="rect">
            <a:avLst/>
          </a:prstGeom>
          <a:solidFill>
            <a:srgbClr val="33B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ytuł 1"/>
          <p:cNvSpPr>
            <a:spLocks noGrp="1"/>
          </p:cNvSpPr>
          <p:nvPr>
            <p:ph type="ctrTitle"/>
          </p:nvPr>
        </p:nvSpPr>
        <p:spPr>
          <a:xfrm>
            <a:off x="5088296" y="-171400"/>
            <a:ext cx="5625344" cy="852118"/>
          </a:xfrm>
        </p:spPr>
        <p:txBody>
          <a:bodyPr>
            <a:normAutofit/>
          </a:bodyPr>
          <a:lstStyle/>
          <a:p>
            <a:pPr algn="l"/>
            <a:r>
              <a:rPr lang="pl-PL" sz="3200" b="1" dirty="0" err="1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Masuria</a:t>
            </a:r>
            <a:r>
              <a:rPr lang="pl-PL" sz="32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pl-PL" sz="3200" b="1" dirty="0" err="1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Store</a:t>
            </a:r>
            <a:endParaRPr lang="pl-PL" sz="3200" b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5061069" y="476672"/>
            <a:ext cx="4812899" cy="735013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i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Sklep z pamiątkami  | Księgarnia regionalna</a:t>
            </a:r>
            <a:endParaRPr lang="pl-PL" sz="2400" i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5097016" y="3486075"/>
            <a:ext cx="4808984" cy="735013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 naszym Muzeum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funkcjonuje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księgarnia i sklep z mazurskimi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pamiątkami</a:t>
            </a: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Nasi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goście mogą nabyć wyroby rękodzielnicze produkowane przez lokalnych artystów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i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rzemieślników</a:t>
            </a: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Oferujemy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książki, przewodniki, zbiory poezji dotyczące Mazur, historii i kultury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regionu</a:t>
            </a: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naszym sklepie do nabycia są pamiątki związane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z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najbardziej znanym mazurskim poetą - Michałem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Kajką</a:t>
            </a:r>
            <a:endParaRPr lang="pl-PL" sz="1600" dirty="0" smtClean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Dlaczego </a:t>
            </a:r>
            <a:r>
              <a:rPr lang="pl-PL" sz="1600" dirty="0" err="1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Masuria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pl-PL" sz="1600" dirty="0" err="1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Store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? </a:t>
            </a:r>
            <a:endParaRPr lang="pl-PL" sz="1600" dirty="0" smtClean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Bo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 Muzeum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. Kajki opowiadamy historię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Mazurach i naszym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regionie;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świecie którego już nie ma i ludziach, którzy jeszcze 70 lat temu zamieszkiwali tę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krainę</a:t>
            </a:r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10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2" r="41935"/>
          <a:stretch/>
        </p:blipFill>
        <p:spPr>
          <a:xfrm>
            <a:off x="4953000" y="0"/>
            <a:ext cx="4953000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0" y="0"/>
            <a:ext cx="5169024" cy="6858000"/>
          </a:xfrm>
          <a:prstGeom prst="rect">
            <a:avLst/>
          </a:prstGeom>
          <a:solidFill>
            <a:srgbClr val="33B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ytuł 1"/>
          <p:cNvSpPr>
            <a:spLocks noGrp="1"/>
          </p:cNvSpPr>
          <p:nvPr>
            <p:ph type="ctrTitle"/>
          </p:nvPr>
        </p:nvSpPr>
        <p:spPr>
          <a:xfrm>
            <a:off x="85318" y="-190545"/>
            <a:ext cx="4736863" cy="883241"/>
          </a:xfrm>
        </p:spPr>
        <p:txBody>
          <a:bodyPr>
            <a:normAutofit/>
          </a:bodyPr>
          <a:lstStyle/>
          <a:p>
            <a:pPr algn="l"/>
            <a:r>
              <a:rPr lang="pl-PL" sz="3200" b="1" dirty="0" err="1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Work</a:t>
            </a:r>
            <a:r>
              <a:rPr lang="pl-PL" sz="32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 &amp; </a:t>
            </a:r>
            <a:r>
              <a:rPr lang="pl-PL" sz="3200" b="1" dirty="0" err="1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Away</a:t>
            </a:r>
            <a:endParaRPr lang="pl-PL" sz="3200" b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185498" y="3452053"/>
            <a:ext cx="4536504" cy="2088232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72509" y="1393631"/>
            <a:ext cx="5096515" cy="883241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Muzeum jest propagatorem idei </a:t>
            </a:r>
            <a:r>
              <a:rPr lang="pl-PL" sz="1600" dirty="0" err="1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Work&amp;Away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. Opiera się ona na społeczności, która łączy osoby potrzebujące pomocy w domu, biznesie, czy kulturze z wolontariuszami chcącymi podróżować taniej, a przy okazji czegoś się nauczyć. Nie gwarantujemy wynagrodzenia za pracę, ale zapewniamy dach nad głową oraz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wyżywienie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. W wolne dni natomiast będziesz mógł podróżować po okolicy i robić, co ci się żywnie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podoba. Liczba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wymaganych godzin pracy nie jest duża - chcemy byś wspierał nas około 5 godzin dziennie, 5 dni w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tygodniu</a:t>
            </a:r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47736" y="3081911"/>
            <a:ext cx="5625344" cy="851145"/>
          </a:xfrm>
          <a:prstGeom prst="rect">
            <a:avLst/>
          </a:prstGeom>
        </p:spPr>
        <p:txBody>
          <a:bodyPr vert="horz" lIns="107287" tIns="53643" rIns="107287" bIns="53643" rtlCol="0" anchor="ctr">
            <a:norm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32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Co-</a:t>
            </a:r>
            <a:r>
              <a:rPr lang="pl-PL" sz="3200" b="1" dirty="0" err="1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working</a:t>
            </a:r>
            <a:endParaRPr lang="pl-PL" sz="3200" b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56456" y="4778007"/>
            <a:ext cx="5112568" cy="883241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Wspieramy ideę co-</a:t>
            </a:r>
            <a:r>
              <a:rPr lang="pl-PL" sz="1600" dirty="0" err="1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workingu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 - wspólnej pracy. Dajemy możliwość indywidualnej lub wspólnej pracy w wynajętym pomieszczeniu, wykorzystywanym głównie przez tak zwanych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freelancerów. To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otwarta przestrzeń, na której umieściliśmy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biurka przystosowane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do pracy. Dodatkowo zapewniamy nocleg w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naszym Apartamencie.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Umożliwiamy pracę na łonie natury, w sąsiedztwie jeziora, jedynie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15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minut autem lub 1 godzinę rowerem od Ełku - centrum społeczno-gospodarczego regionu, gdzie przedsiębiorcy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mogą korzystać z zasobów Parku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Naukowo-Technologicznego</a:t>
            </a:r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26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9" r="10818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8" name="Tytuł 1"/>
          <p:cNvSpPr>
            <a:spLocks noGrp="1"/>
          </p:cNvSpPr>
          <p:nvPr>
            <p:ph type="ctrTitle"/>
          </p:nvPr>
        </p:nvSpPr>
        <p:spPr>
          <a:xfrm>
            <a:off x="197177" y="5157192"/>
            <a:ext cx="4736863" cy="883241"/>
          </a:xfrm>
        </p:spPr>
        <p:txBody>
          <a:bodyPr>
            <a:noAutofit/>
          </a:bodyPr>
          <a:lstStyle/>
          <a:p>
            <a:pPr algn="l"/>
            <a:r>
              <a:rPr lang="pl-PL" sz="60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ZAWITAJ </a:t>
            </a:r>
            <a:br>
              <a:rPr lang="pl-PL" sz="60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60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NA MAZURY</a:t>
            </a:r>
            <a:endParaRPr lang="pl-PL" sz="6000" b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28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7" r="43612"/>
          <a:stretch/>
        </p:blipFill>
        <p:spPr>
          <a:xfrm>
            <a:off x="3962400" y="0"/>
            <a:ext cx="5943600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0" y="0"/>
            <a:ext cx="4953000" cy="6858000"/>
          </a:xfrm>
          <a:prstGeom prst="rect">
            <a:avLst/>
          </a:prstGeom>
          <a:solidFill>
            <a:srgbClr val="33B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ytuł 1"/>
          <p:cNvSpPr>
            <a:spLocks noGrp="1"/>
          </p:cNvSpPr>
          <p:nvPr>
            <p:ph type="ctrTitle"/>
          </p:nvPr>
        </p:nvSpPr>
        <p:spPr>
          <a:xfrm>
            <a:off x="85318" y="-171400"/>
            <a:ext cx="4736863" cy="883241"/>
          </a:xfrm>
        </p:spPr>
        <p:txBody>
          <a:bodyPr>
            <a:normAutofit/>
          </a:bodyPr>
          <a:lstStyle/>
          <a:p>
            <a:pPr algn="l"/>
            <a:r>
              <a:rPr lang="pl-PL" sz="32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Muzeum pod chmurką</a:t>
            </a:r>
            <a:endParaRPr lang="pl-PL" sz="3200" b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185498" y="3452053"/>
            <a:ext cx="4536504" cy="2088232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113490" y="317723"/>
            <a:ext cx="4119430" cy="735013"/>
          </a:xfrm>
          <a:prstGeom prst="rect">
            <a:avLst/>
          </a:prstGeom>
        </p:spPr>
        <p:txBody>
          <a:bodyPr vert="horz" lIns="107287" tIns="53643" rIns="107287" bIns="53643" rtlCol="0" anchor="ctr">
            <a:norm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l-PL" sz="2400" i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Wystawy plenerowe</a:t>
            </a:r>
            <a:endParaRPr lang="pl-PL" sz="2400" i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0" name="Tytuł 1"/>
          <p:cNvSpPr txBox="1">
            <a:spLocks/>
          </p:cNvSpPr>
          <p:nvPr/>
        </p:nvSpPr>
        <p:spPr>
          <a:xfrm>
            <a:off x="128464" y="3558083"/>
            <a:ext cx="4824536" cy="735013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 przestrzeni wokół Muzeum umieszczamy cyklicznie wystawy plenerowe dotyczące tematyki związanej z literaturą, poezją, sztuką i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historią</a:t>
            </a: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Prezentujemy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kulturę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i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tradycję Warmii i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Mazur,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wychodząc poza mury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Muzeum</a:t>
            </a: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okresie letnim otwieramy galerię obrazów tworzonych przez lokalnych artystów i amatorów, którzy chcą dzielić się swoją pasją z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innymi</a:t>
            </a:r>
            <a:endParaRPr lang="pl-PL" sz="1600" dirty="0" smtClean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 ostatnim roku prezentowaliśmy m.in. wystawę „Zanikające i nieistniejące wsie gminy Orzysz: Gorzekały i Oszczywilki – kiedyś i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teraz”. Powstała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 ramach projektu zrealizowanego przez Fundację Poligon Kultury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Gorzekały</a:t>
            </a:r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42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4953000" y="0"/>
            <a:ext cx="4953000" cy="6858000"/>
          </a:xfrm>
          <a:prstGeom prst="rect">
            <a:avLst/>
          </a:prstGeom>
          <a:solidFill>
            <a:srgbClr val="33B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ytuł 1"/>
          <p:cNvSpPr>
            <a:spLocks noGrp="1"/>
          </p:cNvSpPr>
          <p:nvPr>
            <p:ph type="ctrTitle"/>
          </p:nvPr>
        </p:nvSpPr>
        <p:spPr>
          <a:xfrm>
            <a:off x="5169024" y="-27384"/>
            <a:ext cx="5625344" cy="864095"/>
          </a:xfrm>
        </p:spPr>
        <p:txBody>
          <a:bodyPr>
            <a:normAutofit/>
          </a:bodyPr>
          <a:lstStyle/>
          <a:p>
            <a:pPr algn="l"/>
            <a:r>
              <a:rPr lang="pl-PL" sz="32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Otwarta Scena</a:t>
            </a:r>
            <a:endParaRPr lang="pl-PL" sz="3200" b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5169024" y="476672"/>
            <a:ext cx="3168352" cy="735013"/>
          </a:xfrm>
          <a:prstGeom prst="rect">
            <a:avLst/>
          </a:prstGeom>
        </p:spPr>
        <p:txBody>
          <a:bodyPr vert="horz" lIns="107287" tIns="53643" rIns="107287" bIns="53643" rtlCol="0" anchor="ctr">
            <a:norm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i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Open </a:t>
            </a:r>
            <a:r>
              <a:rPr lang="pl-PL" sz="2400" i="1" dirty="0" err="1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Stage</a:t>
            </a:r>
            <a:r>
              <a:rPr lang="pl-PL" sz="2400" i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 Project</a:t>
            </a:r>
            <a:endParaRPr lang="pl-PL" sz="2400" i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61" b="15082"/>
          <a:stretch/>
        </p:blipFill>
        <p:spPr>
          <a:xfrm rot="5400000">
            <a:off x="-988793" y="929121"/>
            <a:ext cx="6930582" cy="4953000"/>
          </a:xfrm>
          <a:prstGeom prst="rect">
            <a:avLst/>
          </a:prstGeom>
        </p:spPr>
      </p:pic>
      <p:sp>
        <p:nvSpPr>
          <p:cNvPr id="8" name="Tytuł 1"/>
          <p:cNvSpPr txBox="1">
            <a:spLocks/>
          </p:cNvSpPr>
          <p:nvPr/>
        </p:nvSpPr>
        <p:spPr>
          <a:xfrm>
            <a:off x="5135438" y="2910011"/>
            <a:ext cx="4770562" cy="735013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Scenę w Muzeum Michała Kajki oddajemy lokalnym artystom, pasjonatom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i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muzykom-amatorom</a:t>
            </a:r>
            <a:endParaRPr lang="pl-PL" sz="1600" dirty="0" smtClean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Oddajemy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im przestrzeń w sąsiedztwie Domu Michała Kajki do prezentacji swojego dorobku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i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dzielenia się z gośćmi Muzeum talentem i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pasją</a:t>
            </a:r>
            <a:endParaRPr lang="pl-PL" sz="1600" dirty="0" smtClean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Na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Ogródkowej scenie występują zespoły z Ełku, Orzysza, Pisza,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Rucianego Nidy,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Olsztyna, Augustowa, ale również odległych zakątków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Polski</a:t>
            </a:r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85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0"/>
            <a:ext cx="4953000" cy="6858000"/>
          </a:xfrm>
          <a:prstGeom prst="rect">
            <a:avLst/>
          </a:prstGeom>
          <a:solidFill>
            <a:srgbClr val="33B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ytuł 1"/>
          <p:cNvSpPr>
            <a:spLocks noGrp="1"/>
          </p:cNvSpPr>
          <p:nvPr>
            <p:ph type="ctrTitle"/>
          </p:nvPr>
        </p:nvSpPr>
        <p:spPr>
          <a:xfrm>
            <a:off x="85318" y="-171400"/>
            <a:ext cx="4736863" cy="883241"/>
          </a:xfrm>
        </p:spPr>
        <p:txBody>
          <a:bodyPr>
            <a:normAutofit/>
          </a:bodyPr>
          <a:lstStyle/>
          <a:p>
            <a:pPr algn="l"/>
            <a:r>
              <a:rPr lang="pl-PL" sz="32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Mazurskie plażowanie</a:t>
            </a:r>
            <a:endParaRPr lang="pl-PL" sz="3200" b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185498" y="3452053"/>
            <a:ext cx="4536504" cy="2088232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0" r="22779" b="11108"/>
          <a:stretch/>
        </p:blipFill>
        <p:spPr>
          <a:xfrm rot="5400000">
            <a:off x="4000596" y="952403"/>
            <a:ext cx="6858000" cy="4953193"/>
          </a:xfrm>
          <a:prstGeom prst="rect">
            <a:avLst/>
          </a:prstGeom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94878" y="461739"/>
            <a:ext cx="4858121" cy="735013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i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Relaks, czyste powietrze, bliskość natury</a:t>
            </a:r>
            <a:endParaRPr lang="pl-PL" sz="2400" i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109852" y="3486075"/>
            <a:ext cx="4843148" cy="735013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Dzięki aktywności mieszkańców i władz gmin Orzysz, Ełk i Stare Juchy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sąsiadujących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z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Ogródkiem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miejscowościach (Klusy, Skomack Wielki, Rożyńsk, Rostki Skomackie)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i samej wsi funkcjonują plaże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wiejskie</a:t>
            </a:r>
            <a:endParaRPr lang="pl-PL" sz="1600" dirty="0" smtClean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Każdego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lata goście odwiedzający nasze Muzeum mogą w upalne dni skorzystać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z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uroków kąpieli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wodach Jeziora </a:t>
            </a:r>
            <a:r>
              <a:rPr lang="pl-PL" sz="1600" dirty="0" err="1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Kraksztyn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, Jeziora </a:t>
            </a:r>
            <a:r>
              <a:rPr lang="pl-PL" sz="1600" dirty="0" err="1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Druglin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 Duży i Jeziora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Orzysz</a:t>
            </a:r>
            <a:endParaRPr lang="pl-PL" sz="1600" dirty="0" smtClean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Nasze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Muzeum położone jest w odległości kilkunastu kilometrów od plaż miejskich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Ełku i Orzyszu, nieco dalej plaże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miejskie</a:t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Piszu, Mikołajkach, czy Giżycku, a także plaża nad Jeziorem Śniardwy - w miejscowości Nowe Guty.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Pół godziny drogi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od Ogródka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znajduje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się Szlak Wielkich Jezior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Mazurskich</a:t>
            </a:r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43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8" r="34640"/>
          <a:stretch/>
        </p:blipFill>
        <p:spPr>
          <a:xfrm>
            <a:off x="4716535" y="0"/>
            <a:ext cx="5189465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0" y="0"/>
            <a:ext cx="5241032" cy="6858000"/>
          </a:xfrm>
          <a:prstGeom prst="rect">
            <a:avLst/>
          </a:prstGeom>
          <a:solidFill>
            <a:srgbClr val="33B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ytuł 1"/>
          <p:cNvSpPr>
            <a:spLocks noGrp="1"/>
          </p:cNvSpPr>
          <p:nvPr>
            <p:ph type="ctrTitle"/>
          </p:nvPr>
        </p:nvSpPr>
        <p:spPr>
          <a:xfrm>
            <a:off x="72121" y="-118537"/>
            <a:ext cx="4736863" cy="883241"/>
          </a:xfrm>
        </p:spPr>
        <p:txBody>
          <a:bodyPr>
            <a:normAutofit/>
          </a:bodyPr>
          <a:lstStyle/>
          <a:p>
            <a:pPr algn="l"/>
            <a:r>
              <a:rPr lang="pl-PL" sz="32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Apartament</a:t>
            </a:r>
            <a:endParaRPr lang="pl-PL" sz="3200" b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185498" y="3452053"/>
            <a:ext cx="4536504" cy="2088232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85318" y="1733158"/>
            <a:ext cx="4736863" cy="883241"/>
          </a:xfrm>
          <a:prstGeom prst="rect">
            <a:avLst/>
          </a:prstGeom>
        </p:spPr>
        <p:txBody>
          <a:bodyPr vert="horz" lIns="107287" tIns="53643" rIns="107287" bIns="53643" rtlCol="0" anchor="ctr">
            <a:norm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l-PL" sz="3200" b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56456" y="3198043"/>
            <a:ext cx="5184576" cy="735013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Apartament mieści się w Muzeum Michała Kajki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Ogródku, co czyni go miejscem niezwykle cichym, spokojnym, twórczym. Jego wyjątkowe położenie –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na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uboczu, w zaciszu mazurskiej wsi wprawi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n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aszych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Gości w błogi stan odpoczynku, relaksu i ucieczki od codziennego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zgiełku</a:t>
            </a: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Otoczenie Muzeum jest doskonałym miejscem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dla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pieszych wędrówek czy rowerowych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wypraw</a:t>
            </a: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Piękna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, zielona okolica, mazurska wieś otoczona jest jeziorami: z zachodu Jeziorem </a:t>
            </a:r>
            <a:r>
              <a:rPr lang="pl-PL" sz="1600" dirty="0" err="1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Kraksztyn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,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a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ze wschodu Jeziorem </a:t>
            </a:r>
            <a:r>
              <a:rPr lang="pl-PL" sz="1600" dirty="0" err="1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Druglin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. O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Jeziorze </a:t>
            </a:r>
            <a:r>
              <a:rPr lang="pl-PL" sz="1600" dirty="0" err="1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Druglin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 mówi się, że jest jednym z najpiękniejszych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na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Mazurach – posiada 13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wysp</a:t>
            </a: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Ogródek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znajduje się między Orzyszem a Ełkiem,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co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daje możliwości zwiedzenia oraz skorzystania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z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tamtejszych atrakcji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turystycznych</a:t>
            </a:r>
            <a:endParaRPr lang="pl-PL" sz="1600" dirty="0" smtClean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 smtClean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44016" y="6012577"/>
            <a:ext cx="4953000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Rezerwacji można dokonywać przez stronę </a:t>
            </a:r>
            <a:r>
              <a:rPr lang="pl-PL" sz="1600" b="1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www.michalkajka.pl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 i </a:t>
            </a:r>
            <a:r>
              <a:rPr lang="pl-PL" sz="1600" b="1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www.booking.com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.</a:t>
            </a:r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78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1" r="16015"/>
          <a:stretch/>
        </p:blipFill>
        <p:spPr>
          <a:xfrm>
            <a:off x="-7700" y="0"/>
            <a:ext cx="6700913" cy="6856246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4953000" y="0"/>
            <a:ext cx="4953000" cy="6858000"/>
          </a:xfrm>
          <a:prstGeom prst="rect">
            <a:avLst/>
          </a:prstGeom>
          <a:solidFill>
            <a:srgbClr val="33B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ytuł 1"/>
          <p:cNvSpPr>
            <a:spLocks noGrp="1"/>
          </p:cNvSpPr>
          <p:nvPr>
            <p:ph type="ctrTitle"/>
          </p:nvPr>
        </p:nvSpPr>
        <p:spPr>
          <a:xfrm>
            <a:off x="5097016" y="-171400"/>
            <a:ext cx="5688632" cy="1470025"/>
          </a:xfrm>
        </p:spPr>
        <p:txBody>
          <a:bodyPr>
            <a:normAutofit/>
          </a:bodyPr>
          <a:lstStyle/>
          <a:p>
            <a:pPr algn="l"/>
            <a:r>
              <a:rPr lang="pl-PL" sz="32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Ogródek „do wynajęcia”</a:t>
            </a:r>
            <a:endParaRPr lang="pl-PL" sz="3200" b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5097016" y="2910011"/>
            <a:ext cx="4808984" cy="735013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Muzeum oferuje wynajem ogrodzonego terenu posesji ze sceną, sali kominkowej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powierzchni 42 m2 oraz trzypokojowego apartamentu z kuchnią i łazienką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powierzchni 70 m2 na organizowane: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ognisk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ślubów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fotograficznych sesji ślubnych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konferencji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wykładów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szkoleń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zebrań</a:t>
            </a:r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jubileuszy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prezentacji małych form teatralnych i estradowych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koncertów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sesji i wystaw reklamowo-promocyjnych</a:t>
            </a:r>
          </a:p>
        </p:txBody>
      </p:sp>
    </p:spTree>
    <p:extLst>
      <p:ext uri="{BB962C8B-B14F-4D97-AF65-F5344CB8AC3E}">
        <p14:creationId xmlns:p14="http://schemas.microsoft.com/office/powerpoint/2010/main" val="37753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0"/>
            <a:ext cx="4953000" cy="6858000"/>
          </a:xfrm>
          <a:prstGeom prst="rect">
            <a:avLst/>
          </a:prstGeom>
          <a:solidFill>
            <a:srgbClr val="33B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ytuł 1"/>
          <p:cNvSpPr>
            <a:spLocks noGrp="1"/>
          </p:cNvSpPr>
          <p:nvPr>
            <p:ph type="ctrTitle"/>
          </p:nvPr>
        </p:nvSpPr>
        <p:spPr>
          <a:xfrm>
            <a:off x="72121" y="-27384"/>
            <a:ext cx="4736863" cy="883241"/>
          </a:xfrm>
        </p:spPr>
        <p:txBody>
          <a:bodyPr>
            <a:normAutofit/>
          </a:bodyPr>
          <a:lstStyle/>
          <a:p>
            <a:pPr algn="l"/>
            <a:r>
              <a:rPr lang="pl-PL" sz="32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Dom Słowa i Designu</a:t>
            </a:r>
            <a:endParaRPr lang="pl-PL" sz="3200" b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87819" y="2420888"/>
            <a:ext cx="4834807" cy="2088232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Nasz patron był społecznikiem, poetą, cieślą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i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głową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rodziny</a:t>
            </a: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Czerpiemy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z każdego z tych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obszarów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jego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aktywności</a:t>
            </a: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Dlatego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zwracamy uwagę na znaczenie twórczości poetyckiej oraz jej atrakcyjności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we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współczesnym świecie. </a:t>
            </a:r>
            <a:endParaRPr lang="pl-PL" sz="1600" dirty="0" smtClean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Wykorzystujemy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poezję,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wrażliwość artystyczną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takich obszarach jak: gospodarka 4.0., sektory kreatywne, design i nowoczesne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technologie</a:t>
            </a:r>
            <a:endParaRPr lang="pl-PL" sz="1600" dirty="0" smtClean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Budujemy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Dom Słowa i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Designu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- przestrzeń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dla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kreatywności, projektowania i programowania, środowisk start-</a:t>
            </a:r>
            <a:r>
              <a:rPr lang="pl-PL" sz="1600" dirty="0" err="1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upowych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 i miejsce wymiany kulturowej w globalnym </a:t>
            </a:r>
            <a:r>
              <a:rPr lang="pl-PL" sz="1600" dirty="0" err="1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networkingu</a:t>
            </a:r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185498" y="3452053"/>
            <a:ext cx="4536504" cy="2088232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8"/>
          <a:stretch/>
        </p:blipFill>
        <p:spPr>
          <a:xfrm>
            <a:off x="4952999" y="0"/>
            <a:ext cx="49948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7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-15552" y="0"/>
            <a:ext cx="9981173" cy="6858000"/>
          </a:xfrm>
          <a:prstGeom prst="rect">
            <a:avLst/>
          </a:prstGeom>
          <a:solidFill>
            <a:srgbClr val="33B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344488" y="260648"/>
            <a:ext cx="5472608" cy="6120680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Zaplanuj </a:t>
            </a:r>
            <a:r>
              <a:rPr lang="pl-PL" sz="14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wizytę 4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Spotkajmy </a:t>
            </a: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się w Ogródku 5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Małe Muzeum mazurskiego Poety 6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Biblioteka Mazurska 7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Lekcje muzealne </a:t>
            </a:r>
            <a:r>
              <a:rPr lang="pl-PL" sz="14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9</a:t>
            </a:r>
            <a:endParaRPr lang="pl-PL" sz="14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Ogródkowe podchody </a:t>
            </a:r>
            <a:r>
              <a:rPr lang="pl-PL" sz="14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10</a:t>
            </a:r>
            <a:endParaRPr lang="pl-PL" sz="14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Bajki u Kajki </a:t>
            </a:r>
            <a:r>
              <a:rPr lang="pl-PL" sz="14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11</a:t>
            </a:r>
            <a:endParaRPr lang="pl-PL" sz="14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Zainspiruj się </a:t>
            </a:r>
            <a:r>
              <a:rPr lang="pl-PL" sz="14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12</a:t>
            </a:r>
            <a:endParaRPr lang="pl-PL" sz="14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Questing</a:t>
            </a: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pl-PL" sz="14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13</a:t>
            </a:r>
            <a:endParaRPr lang="pl-PL" sz="14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Artyści na żywo </a:t>
            </a:r>
            <a:r>
              <a:rPr lang="pl-PL" sz="14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14</a:t>
            </a:r>
            <a:endParaRPr lang="pl-PL" sz="14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Plenery malarskie </a:t>
            </a:r>
            <a:r>
              <a:rPr lang="pl-PL" sz="14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i </a:t>
            </a: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projekty artystyczne </a:t>
            </a:r>
            <a:r>
              <a:rPr lang="pl-PL" sz="14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15</a:t>
            </a:r>
            <a:endParaRPr lang="pl-PL" sz="14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Kajakiem do Kajki </a:t>
            </a:r>
            <a:r>
              <a:rPr lang="pl-PL" sz="14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| Szlak </a:t>
            </a: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kajakowy im. M. Kajki </a:t>
            </a:r>
            <a:r>
              <a:rPr lang="pl-PL" sz="14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16</a:t>
            </a:r>
            <a:endParaRPr lang="pl-PL" sz="14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Rowerowe Mazury </a:t>
            </a:r>
            <a:r>
              <a:rPr lang="pl-PL" sz="14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| Szlak </a:t>
            </a: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rowerowy im. M. Kajki </a:t>
            </a:r>
            <a:r>
              <a:rPr lang="pl-PL" sz="14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17</a:t>
            </a:r>
            <a:endParaRPr lang="pl-PL" sz="14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Pociąg do kultury </a:t>
            </a:r>
            <a:r>
              <a:rPr lang="pl-PL" sz="14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18</a:t>
            </a:r>
            <a:endParaRPr lang="pl-PL" sz="14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 Sadzie Mazurskim </a:t>
            </a:r>
            <a:r>
              <a:rPr lang="pl-PL" sz="14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| Na </a:t>
            </a: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Łące Poetów </a:t>
            </a:r>
            <a:r>
              <a:rPr lang="pl-PL" sz="14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19</a:t>
            </a:r>
            <a:endParaRPr lang="pl-PL" sz="14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Tytuł 1"/>
          <p:cNvSpPr txBox="1">
            <a:spLocks/>
          </p:cNvSpPr>
          <p:nvPr/>
        </p:nvSpPr>
        <p:spPr>
          <a:xfrm>
            <a:off x="4808984" y="5718323"/>
            <a:ext cx="5156637" cy="1239069"/>
          </a:xfrm>
          <a:prstGeom prst="rect">
            <a:avLst/>
          </a:prstGeom>
        </p:spPr>
        <p:txBody>
          <a:bodyPr vert="horz" lIns="107287" tIns="53643" rIns="107287" bIns="53643" rtlCol="0" anchor="ctr">
            <a:norm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13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Muzeum Michała Kajki</a:t>
            </a:r>
          </a:p>
          <a:p>
            <a:pPr algn="r"/>
            <a:r>
              <a:rPr lang="pl-PL" sz="13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Oddział </a:t>
            </a:r>
            <a:r>
              <a:rPr lang="pl-PL" sz="13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Muzeum </a:t>
            </a:r>
            <a:r>
              <a:rPr lang="pl-PL" sz="13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K.I. Gałczyńskiego w </a:t>
            </a:r>
            <a:r>
              <a:rPr lang="pl-PL" sz="13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Praniu</a:t>
            </a:r>
          </a:p>
          <a:p>
            <a:pPr algn="r"/>
            <a:r>
              <a:rPr lang="pl-PL" sz="13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Ogródek 5</a:t>
            </a:r>
          </a:p>
          <a:p>
            <a:pPr algn="r"/>
            <a:r>
              <a:rPr lang="pl-PL" sz="13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12-250 Orzysz</a:t>
            </a:r>
            <a:endParaRPr lang="pl-PL" sz="13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5097016" y="157621"/>
            <a:ext cx="5044234" cy="6367723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Ogólnopolski </a:t>
            </a: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Konkurs Poetycki </a:t>
            </a:r>
            <a:r>
              <a:rPr lang="pl-PL" sz="14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im</a:t>
            </a: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. Michała Kajki </a:t>
            </a:r>
            <a:r>
              <a:rPr lang="pl-PL" sz="14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20</a:t>
            </a:r>
            <a:endParaRPr lang="pl-PL" sz="14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Masuria</a:t>
            </a: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pl-PL" sz="1400" dirty="0" err="1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Store</a:t>
            </a: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pl-PL" sz="14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| Sklep </a:t>
            </a:r>
            <a:r>
              <a:rPr lang="pl-PL" sz="14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z pamiątkami i </a:t>
            </a:r>
            <a:r>
              <a:rPr lang="pl-PL" sz="14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Księgarnia 21</a:t>
            </a:r>
            <a:endParaRPr lang="pl-PL" sz="14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Work&amp;Away</a:t>
            </a: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 | Co-</a:t>
            </a:r>
            <a:r>
              <a:rPr lang="pl-PL" sz="1400" dirty="0" err="1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working</a:t>
            </a: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pl-PL" sz="14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22</a:t>
            </a:r>
            <a:endParaRPr lang="pl-PL" sz="14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Muzeum pod chmurką </a:t>
            </a:r>
            <a:r>
              <a:rPr lang="pl-PL" sz="14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24</a:t>
            </a:r>
            <a:endParaRPr lang="pl-PL" sz="14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Otwarta Scena </a:t>
            </a:r>
            <a:r>
              <a:rPr lang="pl-PL" sz="14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25</a:t>
            </a:r>
            <a:endParaRPr lang="pl-PL" sz="14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Mazurskie plażowanie </a:t>
            </a:r>
            <a:r>
              <a:rPr lang="pl-PL" sz="14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26</a:t>
            </a:r>
            <a:endParaRPr lang="pl-PL" sz="14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Apartament 27</a:t>
            </a:r>
            <a:endParaRPr lang="pl-PL" sz="14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Ogródek "do wynajęcia" </a:t>
            </a:r>
            <a:r>
              <a:rPr lang="pl-PL" sz="14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28</a:t>
            </a:r>
            <a:endParaRPr lang="pl-PL" sz="14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Dom Słowa i Designu </a:t>
            </a:r>
            <a:r>
              <a:rPr lang="pl-PL" sz="14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29</a:t>
            </a:r>
            <a:endParaRPr lang="pl-PL" sz="14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Ogródek Kreatywności </a:t>
            </a:r>
            <a:r>
              <a:rPr lang="pl-PL" sz="14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30</a:t>
            </a:r>
            <a:endParaRPr lang="pl-PL" sz="14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Robi Się na Mazurach </a:t>
            </a:r>
            <a:r>
              <a:rPr lang="pl-PL" sz="14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31</a:t>
            </a:r>
            <a:endParaRPr lang="pl-PL" sz="14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Gdzie warto wpaść </a:t>
            </a:r>
            <a:r>
              <a:rPr lang="pl-PL" sz="14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32</a:t>
            </a:r>
            <a:endParaRPr lang="pl-PL" sz="14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Gratka dla obcokrajowców </a:t>
            </a:r>
            <a:r>
              <a:rPr lang="pl-PL" sz="14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33</a:t>
            </a:r>
            <a:endParaRPr lang="pl-PL" sz="14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Jak dojechać </a:t>
            </a:r>
            <a:r>
              <a:rPr lang="pl-PL" sz="14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34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Leśniczówka Pranie </a:t>
            </a:r>
            <a:r>
              <a:rPr lang="pl-PL" sz="14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35</a:t>
            </a:r>
            <a:endParaRPr lang="pl-PL" sz="14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0" name="Tytuł 1"/>
          <p:cNvSpPr>
            <a:spLocks noGrp="1"/>
          </p:cNvSpPr>
          <p:nvPr>
            <p:ph type="ctrTitle"/>
          </p:nvPr>
        </p:nvSpPr>
        <p:spPr>
          <a:xfrm>
            <a:off x="119744" y="-99392"/>
            <a:ext cx="5625344" cy="864096"/>
          </a:xfrm>
        </p:spPr>
        <p:txBody>
          <a:bodyPr>
            <a:normAutofit/>
          </a:bodyPr>
          <a:lstStyle/>
          <a:p>
            <a:pPr algn="l"/>
            <a:r>
              <a:rPr lang="pl-PL" sz="32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Spis treści</a:t>
            </a:r>
            <a:endParaRPr lang="pl-PL" sz="3200" b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cxnSp>
        <p:nvCxnSpPr>
          <p:cNvPr id="3" name="Łącznik prostoliniowy 2"/>
          <p:cNvCxnSpPr/>
          <p:nvPr/>
        </p:nvCxnSpPr>
        <p:spPr>
          <a:xfrm>
            <a:off x="200472" y="620688"/>
            <a:ext cx="26599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oliniowy 11"/>
          <p:cNvCxnSpPr/>
          <p:nvPr/>
        </p:nvCxnSpPr>
        <p:spPr>
          <a:xfrm>
            <a:off x="6537176" y="5877272"/>
            <a:ext cx="333578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108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4953000" y="0"/>
            <a:ext cx="4953000" cy="6858000"/>
          </a:xfrm>
          <a:prstGeom prst="rect">
            <a:avLst/>
          </a:prstGeom>
          <a:solidFill>
            <a:srgbClr val="33B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5328705" y="-118537"/>
            <a:ext cx="4736863" cy="883241"/>
          </a:xfrm>
          <a:prstGeom prst="rect">
            <a:avLst/>
          </a:prstGeom>
        </p:spPr>
        <p:txBody>
          <a:bodyPr vert="horz" lIns="107287" tIns="53643" rIns="107287" bIns="53643" rtlCol="0" anchor="ctr">
            <a:norm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32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Ogródek Kreatywności</a:t>
            </a:r>
            <a:endParaRPr lang="pl-PL" sz="3200" b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5313040" y="2276872"/>
            <a:ext cx="4608512" cy="2088232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 obecnym świecie kreatywna postawa jest najbardziej pożądaną i jedną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z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najcenniejszych cech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osobowości</a:t>
            </a: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Doskonałym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pomysłem jest zachęcanie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do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aktywności, której efektem jest powstawanie czegoś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nowego</a:t>
            </a:r>
            <a:endParaRPr lang="pl-PL" sz="1600" dirty="0" smtClean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tym doskonale sprawdzą się wszelkie zajęcia plastyczne, manualne, w których tworzymy nowe rzeczy takie jak: lepienie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z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plasteliny, modeliny, rysowanie, malowanie,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konstruowanie, gotowanie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i pieczenie</a:t>
            </a:r>
            <a:endParaRPr lang="pl-PL" sz="1600" dirty="0" smtClean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Dlatego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oddajemy przestrzeń naszego Muzeum do tworzenia i kreowania,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rozwijającego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wyobraźnie</a:t>
            </a:r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8"/>
          <a:stretch/>
        </p:blipFill>
        <p:spPr>
          <a:xfrm>
            <a:off x="1" y="0"/>
            <a:ext cx="51782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4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0"/>
            <a:ext cx="4953000" cy="6858000"/>
          </a:xfrm>
          <a:prstGeom prst="rect">
            <a:avLst/>
          </a:prstGeom>
          <a:solidFill>
            <a:srgbClr val="33B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ytuł 1"/>
          <p:cNvSpPr>
            <a:spLocks noGrp="1"/>
          </p:cNvSpPr>
          <p:nvPr>
            <p:ph type="ctrTitle"/>
          </p:nvPr>
        </p:nvSpPr>
        <p:spPr>
          <a:xfrm>
            <a:off x="185498" y="17390"/>
            <a:ext cx="4535813" cy="883241"/>
          </a:xfrm>
        </p:spPr>
        <p:txBody>
          <a:bodyPr>
            <a:normAutofit/>
          </a:bodyPr>
          <a:lstStyle/>
          <a:p>
            <a:pPr algn="l"/>
            <a:r>
              <a:rPr lang="pl-PL" sz="32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Robi Się na Mazurach</a:t>
            </a:r>
            <a:endParaRPr lang="pl-PL" sz="3200" b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185498" y="3452053"/>
            <a:ext cx="4536504" cy="2088232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85318" y="1733158"/>
            <a:ext cx="4736863" cy="883241"/>
          </a:xfrm>
          <a:prstGeom prst="rect">
            <a:avLst/>
          </a:prstGeom>
        </p:spPr>
        <p:txBody>
          <a:bodyPr vert="horz" lIns="107287" tIns="53643" rIns="107287" bIns="53643" rtlCol="0" anchor="ctr">
            <a:norm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l-PL" sz="3200" b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185498" y="2780928"/>
            <a:ext cx="4638749" cy="1470025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Wcielamy w życie ideę #</a:t>
            </a:r>
            <a:r>
              <a:rPr lang="pl-PL" sz="1600" dirty="0" err="1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Robi_Się</a:t>
            </a:r>
            <a:endParaRPr lang="pl-PL" sz="1600" dirty="0" smtClean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Tworzymy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przestrzeń dla wszystkich, którzy chcą działać, rozwijać pasję, dzielić się swoimi umiejętnościami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i zainteresowaniami z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innymi</a:t>
            </a: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Dla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każdego, kto ma pomysł, a nie wie jak go zrealizować, otwieramy perspektywy jego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realizacji</a:t>
            </a: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Zapraszamy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sąsiadów, przyjaciół, znajomych i tych, którym brakuje przestrzeni czy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wsparcia</a:t>
            </a:r>
            <a:endParaRPr lang="pl-PL" sz="1600" dirty="0" smtClean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Muzeum Michała Kajki, artysty, który potrafił łączyć pasję, aktywność społeczną, pracę zawodową, życie rodzinne i głębokie życie duchowe, pozwalamy na działania dla ambitnych, aktywnych i chcących zmieniać nasz świat. W myśl zasady "Wspólnie możemy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więcej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”</a:t>
            </a:r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4940377" y="17390"/>
            <a:ext cx="4965623" cy="684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9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r="44318" b="10603"/>
          <a:stretch/>
        </p:blipFill>
        <p:spPr>
          <a:xfrm>
            <a:off x="0" y="0"/>
            <a:ext cx="6789255" cy="6857999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4953000" y="0"/>
            <a:ext cx="4953000" cy="6858000"/>
          </a:xfrm>
          <a:prstGeom prst="rect">
            <a:avLst/>
          </a:prstGeom>
          <a:solidFill>
            <a:srgbClr val="33B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ytuł 1"/>
          <p:cNvSpPr>
            <a:spLocks noGrp="1"/>
          </p:cNvSpPr>
          <p:nvPr>
            <p:ph type="ctrTitle"/>
          </p:nvPr>
        </p:nvSpPr>
        <p:spPr>
          <a:xfrm>
            <a:off x="5097016" y="-27384"/>
            <a:ext cx="5481328" cy="792088"/>
          </a:xfrm>
        </p:spPr>
        <p:txBody>
          <a:bodyPr>
            <a:normAutofit/>
          </a:bodyPr>
          <a:lstStyle/>
          <a:p>
            <a:pPr algn="l"/>
            <a:r>
              <a:rPr lang="pl-PL" sz="32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Gdzie warto wpaść?</a:t>
            </a:r>
            <a:endParaRPr lang="pl-PL" sz="3200" b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5097016" y="3270051"/>
            <a:ext cx="4808984" cy="735013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Mazury cieszą niesłabnącym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zainteresowaniem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artystów, malarzy, pisarzy, poetów, rękodzielników. Wielu porzuca życie w dużych miastach i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metropoliach, decydując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się na zamieszkanie i życie w Krainie Wielkich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Jezior</a:t>
            </a:r>
            <a:endParaRPr lang="pl-PL" sz="1600" dirty="0" smtClean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naszym Muzeum podpowiemy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Ci najciekawsze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bazy noclegowe,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wskażemy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także warte odwiedzenia lokalne knajpy i restauracje. Pokażemy Wam miejsca, gdzie można kupić dzieła sztuki albo je tworzyć. Służymy wsparciem dla miłośników sportu, bo Mazury to przecież nie tylko żagle i kąpiele w jeziorze, ale również zimowe biegówki czy bojery na zamarzniętych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jeziorach</a:t>
            </a:r>
            <a:endParaRPr lang="pl-PL" sz="1600" dirty="0" smtClean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Wskazujemy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, gdzie wybrać się, żeby poczuć życie w stylu </a:t>
            </a:r>
            <a:r>
              <a:rPr lang="pl-PL" sz="1600" dirty="0" err="1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slow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 life. Ułatwiamy poznanie najgłębszych tajemnic naszej krainy, tych ukrytych w przyrodzie, ale również wyjątkowych miejscach kultury i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sztuki</a:t>
            </a:r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55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" r="41906"/>
          <a:stretch/>
        </p:blipFill>
        <p:spPr>
          <a:xfrm>
            <a:off x="4160912" y="1"/>
            <a:ext cx="5745088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0" y="0"/>
            <a:ext cx="4953000" cy="6858000"/>
          </a:xfrm>
          <a:prstGeom prst="rect">
            <a:avLst/>
          </a:prstGeom>
          <a:solidFill>
            <a:srgbClr val="33B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ytuł 1"/>
          <p:cNvSpPr>
            <a:spLocks noGrp="1"/>
          </p:cNvSpPr>
          <p:nvPr>
            <p:ph type="ctrTitle"/>
          </p:nvPr>
        </p:nvSpPr>
        <p:spPr>
          <a:xfrm>
            <a:off x="85318" y="188640"/>
            <a:ext cx="4736863" cy="883241"/>
          </a:xfrm>
        </p:spPr>
        <p:txBody>
          <a:bodyPr>
            <a:noAutofit/>
          </a:bodyPr>
          <a:lstStyle/>
          <a:p>
            <a:pPr algn="l"/>
            <a:r>
              <a:rPr lang="pl-PL" sz="32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Gratka </a:t>
            </a:r>
            <a:r>
              <a:rPr lang="pl-PL" sz="32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32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32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dla </a:t>
            </a:r>
            <a:r>
              <a:rPr lang="pl-PL" sz="32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obcokrajowców</a:t>
            </a:r>
            <a:endParaRPr lang="pl-PL" sz="3200" b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56456" y="2348880"/>
            <a:ext cx="4824536" cy="2088232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 związku z rosnącym zainteresowaniem odwiedzinami w naszym kraju i spędzaniem czasu na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Mazurach,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przez gości z całego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świata,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oferujemy turystom przybywającym do Ogródka możliwość zwiedzania Muzeum Michała Kajki w językach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obcych</a:t>
            </a:r>
            <a:endParaRPr lang="pl-PL" sz="1600" dirty="0" smtClean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Aktualnie proponujemy zwiedzanie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 </a:t>
            </a:r>
            <a:r>
              <a:rPr lang="pl-PL" sz="1600" b="1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języku angielskim, niemieckim i </a:t>
            </a:r>
            <a:r>
              <a:rPr lang="pl-PL" sz="16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polskim</a:t>
            </a:r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Nasz apartament cieszy się zainteresowaniem gości z zagranicy. Odpoczywali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już u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nas </a:t>
            </a:r>
            <a:r>
              <a:rPr lang="pl-PL" sz="1600" b="1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Czesi, Niemcy, Finowie, </a:t>
            </a:r>
            <a:r>
              <a:rPr lang="pl-PL" sz="16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Chińczycy, Hiszpanie i </a:t>
            </a:r>
            <a:r>
              <a:rPr lang="pl-PL" sz="16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Amerykanie</a:t>
            </a:r>
            <a:endParaRPr lang="pl-PL" sz="1600" dirty="0" smtClean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144016" y="5364505"/>
            <a:ext cx="4232920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Rezerwacji można dokonywać przez stronę </a:t>
            </a:r>
            <a:r>
              <a:rPr lang="pl-PL" sz="1600" b="1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www.michalkajka.pl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 i </a:t>
            </a:r>
            <a:r>
              <a:rPr lang="pl-PL" sz="1600" b="1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www.booking.com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.</a:t>
            </a:r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03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" r="25062"/>
          <a:stretch/>
        </p:blipFill>
        <p:spPr>
          <a:xfrm rot="5400000">
            <a:off x="-642938" y="642937"/>
            <a:ext cx="6858001" cy="5572125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4953000" y="0"/>
            <a:ext cx="4953000" cy="6858000"/>
          </a:xfrm>
          <a:prstGeom prst="rect">
            <a:avLst/>
          </a:prstGeom>
          <a:solidFill>
            <a:srgbClr val="33B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ytuł 1"/>
          <p:cNvSpPr>
            <a:spLocks noGrp="1"/>
          </p:cNvSpPr>
          <p:nvPr>
            <p:ph type="ctrTitle"/>
          </p:nvPr>
        </p:nvSpPr>
        <p:spPr>
          <a:xfrm>
            <a:off x="5240421" y="14759"/>
            <a:ext cx="5625344" cy="749945"/>
          </a:xfrm>
        </p:spPr>
        <p:txBody>
          <a:bodyPr>
            <a:normAutofit/>
          </a:bodyPr>
          <a:lstStyle/>
          <a:p>
            <a:pPr algn="l"/>
            <a:r>
              <a:rPr lang="pl-PL" sz="32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Jak dojechać?</a:t>
            </a:r>
            <a:endParaRPr lang="pl-PL" sz="3200" b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5241032" y="2060848"/>
            <a:ext cx="4648561" cy="735013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🚗 samochód: z drogi krajowej DK16 należy skręcić w miejscowości Klusy w kierunku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Ogródka </a:t>
            </a: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🚌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autobus: z Ełku lub Orzysza, należy wysiąść w miejscowości Klusy (następnie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około 1,5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km na piechotę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) </a:t>
            </a: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🚂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pociąg: do stacji kolejowej w Ełku (pociągi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z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Olsztyna, Suwałk, Białegostoku, Warszawy, Gdańska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)</a:t>
            </a: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🚲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rower: z Ełku i Orzysza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około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45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minut;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z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Wydmin i Starych Juch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około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1 godziny</a:t>
            </a:r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5251772" y="4191223"/>
            <a:ext cx="5625344" cy="749945"/>
          </a:xfrm>
          <a:prstGeom prst="rect">
            <a:avLst/>
          </a:prstGeom>
        </p:spPr>
        <p:txBody>
          <a:bodyPr vert="horz" lIns="107287" tIns="53643" rIns="107287" bIns="53643" rtlCol="0" anchor="ctr">
            <a:norm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32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Znajdź nas</a:t>
            </a:r>
            <a:endParaRPr lang="pl-PL" sz="3200" b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5241031" y="5286275"/>
            <a:ext cx="4648561" cy="735013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W Internecie www.michalkajka.pl</a:t>
            </a:r>
            <a:endParaRPr lang="pl-PL" sz="16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Na Facebooku facebook.com/</a:t>
            </a:r>
            <a:r>
              <a:rPr lang="pl-PL" sz="1600" dirty="0" err="1" smtClean="0">
                <a:solidFill>
                  <a:schemeClr val="bg1"/>
                </a:solidFill>
                <a:latin typeface="Bahnschrift" panose="020B0502040204020203" pitchFamily="34" charset="0"/>
              </a:rPr>
              <a:t>muzeumkajki</a:t>
            </a:r>
            <a:endParaRPr lang="pl-PL" sz="16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Na Instagramie instagram.com/</a:t>
            </a:r>
            <a:r>
              <a:rPr lang="pl-PL" sz="1600" dirty="0" err="1" smtClean="0">
                <a:solidFill>
                  <a:schemeClr val="bg1"/>
                </a:solidFill>
                <a:latin typeface="Bahnschrift" panose="020B0502040204020203" pitchFamily="34" charset="0"/>
              </a:rPr>
              <a:t>muzeumkajki</a:t>
            </a:r>
            <a:endParaRPr lang="pl-PL" sz="16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Na Booking.com booking.com/hotel/pl/apartament-mazury-w-muzeum-kajki.pl</a:t>
            </a:r>
            <a:endParaRPr lang="pl-PL" sz="16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34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braz może zawierać: 1 osoba, drzewo, trawa, roślina, na zewnątrz i przyro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" r="28219"/>
          <a:stretch/>
        </p:blipFill>
        <p:spPr bwMode="auto">
          <a:xfrm>
            <a:off x="-15552" y="1"/>
            <a:ext cx="619906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/>
          <p:cNvSpPr/>
          <p:nvPr/>
        </p:nvSpPr>
        <p:spPr>
          <a:xfrm>
            <a:off x="4736976" y="0"/>
            <a:ext cx="5169024" cy="6858000"/>
          </a:xfrm>
          <a:prstGeom prst="rect">
            <a:avLst/>
          </a:prstGeom>
          <a:solidFill>
            <a:srgbClr val="33B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ytuł 1"/>
          <p:cNvSpPr>
            <a:spLocks noGrp="1"/>
          </p:cNvSpPr>
          <p:nvPr>
            <p:ph type="ctrTitle"/>
          </p:nvPr>
        </p:nvSpPr>
        <p:spPr>
          <a:xfrm>
            <a:off x="4953000" y="-171400"/>
            <a:ext cx="5409320" cy="936104"/>
          </a:xfrm>
        </p:spPr>
        <p:txBody>
          <a:bodyPr>
            <a:normAutofit/>
          </a:bodyPr>
          <a:lstStyle/>
          <a:p>
            <a:pPr algn="l"/>
            <a:r>
              <a:rPr lang="pl-PL" sz="36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Leśniczówka Pranie</a:t>
            </a:r>
            <a:endParaRPr lang="pl-PL" sz="3600" b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4953000" y="3702099"/>
            <a:ext cx="5040560" cy="735013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Muzeum Konstantego Ildefonsa Gałczyńskiego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Praniu to muzeum położone na terenie wsi Pranie,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samym sercu Puszczy </a:t>
            </a:r>
            <a:r>
              <a:rPr lang="pl-PL" sz="1600" dirty="0" err="1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Piskiej</a:t>
            </a:r>
            <a:endParaRPr lang="pl-PL" sz="1600" dirty="0" smtClean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Na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muzealne zbiory składają się przede wszystkim pamiątki po Konstantym Ildefonsie Gałczyńskim, towarzyszące mu podczas pobytów w Praniu oraz pochodzące z jego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warszawskiego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mieszkania</a:t>
            </a:r>
            <a:endParaRPr lang="pl-PL" sz="1600" dirty="0" smtClean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Poza działalnością wystawienniczą, Muzeum pełni funkcję ośrodka kultury (organizacja koncertów, spotkań literackich) oraz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edukacji</a:t>
            </a:r>
            <a:endParaRPr lang="pl-PL" sz="1600" dirty="0" smtClean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Muzeum jest obiektem całorocznym, czynnym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następujące dni: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od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stycznia do kwietnia oraz od września do grudnia – od środy do niedzieli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od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maja do czerwca oraz września do października – od wtorku do niedzieli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od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lipca do sierpnia –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codziennie</a:t>
            </a:r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4953000" y="533747"/>
            <a:ext cx="4896544" cy="735013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i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Magiczne miejsce w sercu Puszczy </a:t>
            </a:r>
            <a:r>
              <a:rPr lang="pl-PL" sz="2400" i="1" dirty="0" err="1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Piskiej</a:t>
            </a:r>
            <a:endParaRPr lang="pl-PL" sz="2400" i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20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3" r="1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8" name="Tytuł 1"/>
          <p:cNvSpPr>
            <a:spLocks noGrp="1"/>
          </p:cNvSpPr>
          <p:nvPr>
            <p:ph type="ctrTitle"/>
          </p:nvPr>
        </p:nvSpPr>
        <p:spPr>
          <a:xfrm>
            <a:off x="197177" y="5157192"/>
            <a:ext cx="7564135" cy="883241"/>
          </a:xfrm>
        </p:spPr>
        <p:txBody>
          <a:bodyPr>
            <a:noAutofit/>
          </a:bodyPr>
          <a:lstStyle/>
          <a:p>
            <a:pPr algn="l"/>
            <a:r>
              <a:rPr lang="pl-PL" sz="60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DO ZOBACZENIA </a:t>
            </a:r>
            <a:br>
              <a:rPr lang="pl-PL" sz="60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60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NA MAZURACH</a:t>
            </a:r>
            <a:endParaRPr lang="pl-PL" sz="6000" b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66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4953000" y="0"/>
            <a:ext cx="4953000" cy="6858000"/>
          </a:xfrm>
          <a:prstGeom prst="rect">
            <a:avLst/>
          </a:prstGeom>
          <a:solidFill>
            <a:srgbClr val="33B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5127662" y="1080120"/>
            <a:ext cx="4721882" cy="5157192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600" u="sng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Godziny </a:t>
            </a:r>
            <a:r>
              <a:rPr lang="pl-PL" sz="1600" u="sng" dirty="0">
                <a:solidFill>
                  <a:schemeClr val="bg1"/>
                </a:solidFill>
                <a:latin typeface="Bahnschrift" panose="020B0502040204020203" pitchFamily="34" charset="0"/>
              </a:rPr>
              <a:t>otwarcia:</a:t>
            </a:r>
          </a:p>
          <a:p>
            <a:pPr algn="l"/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SEZON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LETNI</a:t>
            </a:r>
            <a:endParaRPr lang="pl-PL" sz="16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od 1 czerwca do 31 sierpnia czynne </a:t>
            </a:r>
            <a:b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</a:b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od wtorku do niedzieli w godzinach 9:00 –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17:00</a:t>
            </a:r>
            <a:endParaRPr lang="pl-PL" sz="1600" dirty="0" smtClean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SEZON ZIMOWY</a:t>
            </a:r>
          </a:p>
          <a:p>
            <a:pPr algn="l"/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od 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1 stycznia do 31 maja oraz od 1 września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do 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31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grudnia Muzeum jest czynne 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od wtorku do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soboty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w 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godzinach 9:00 –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17:00</a:t>
            </a:r>
            <a:endParaRPr lang="pl-PL" sz="16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Muzeum jest otwarte w:</a:t>
            </a:r>
          </a:p>
          <a:p>
            <a:pPr algn="l"/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Święto Pracy – 1 maja i Święto Konstytucji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3 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Maja – 3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maja; Boże 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Ciało oraz Święto Wniebowzięcia NMP/Wojska Polskiego –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15 sierpnia</a:t>
            </a:r>
            <a:endParaRPr lang="pl-PL" sz="16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 smtClean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u="sng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Ceny </a:t>
            </a:r>
            <a:r>
              <a:rPr lang="pl-PL" sz="1600" u="sng" dirty="0">
                <a:solidFill>
                  <a:schemeClr val="bg1"/>
                </a:solidFill>
                <a:latin typeface="Bahnschrift" panose="020B0502040204020203" pitchFamily="34" charset="0"/>
              </a:rPr>
              <a:t>biletów:</a:t>
            </a:r>
          </a:p>
          <a:p>
            <a:pPr algn="l"/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Normalny 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– 6 zł</a:t>
            </a:r>
          </a:p>
          <a:p>
            <a:pPr algn="l"/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Ulgowy – 4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zł</a:t>
            </a:r>
          </a:p>
          <a:p>
            <a:pPr algn="l"/>
            <a:endParaRPr lang="pl-PL" sz="18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2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Muzeum nieczynne w święta: Objawienia Pańskiego (Trzech Króli), Niedzielę Wielkanocną i Poniedziałek Wielkanocny, Zesłania Ducha Świętego, Wszystkich Świętyc</a:t>
            </a:r>
            <a:r>
              <a:rPr lang="pl-PL" sz="12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h Zmarłych, Boże Narodzenie, Nowy Rok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2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Ostatnie wejście do Muzeum 30 minut przed zamknięciem</a:t>
            </a:r>
            <a:endParaRPr lang="pl-PL" sz="12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5132326" y="-27384"/>
            <a:ext cx="4501194" cy="720080"/>
          </a:xfrm>
          <a:prstGeom prst="rect">
            <a:avLst/>
          </a:prstGeom>
        </p:spPr>
        <p:txBody>
          <a:bodyPr vert="horz" lIns="107287" tIns="53643" rIns="107287" bIns="53643" rtlCol="0" anchor="ctr">
            <a:norm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36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Zaplanuj wizytę</a:t>
            </a:r>
            <a:endParaRPr lang="pl-PL" sz="3600" b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4098" name="Picture 2" descr="C:\Users\micha\Desktop\Zdjęcia do wykorzystania\Zdjęcia dobrej jakości\a (3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0" r="34055" b="22126"/>
          <a:stretch/>
        </p:blipFill>
        <p:spPr bwMode="auto">
          <a:xfrm>
            <a:off x="-34573" y="-7599"/>
            <a:ext cx="5059581" cy="686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27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4" r="29994" b="5797"/>
          <a:stretch/>
        </p:blipFill>
        <p:spPr bwMode="auto">
          <a:xfrm>
            <a:off x="3504674" y="0"/>
            <a:ext cx="64393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0" y="0"/>
            <a:ext cx="4953000" cy="6858000"/>
          </a:xfrm>
          <a:prstGeom prst="rect">
            <a:avLst/>
          </a:prstGeom>
          <a:solidFill>
            <a:srgbClr val="33B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ytuł 1"/>
          <p:cNvSpPr>
            <a:spLocks noGrp="1"/>
          </p:cNvSpPr>
          <p:nvPr>
            <p:ph type="ctrTitle"/>
          </p:nvPr>
        </p:nvSpPr>
        <p:spPr>
          <a:xfrm>
            <a:off x="85318" y="25479"/>
            <a:ext cx="5011698" cy="883241"/>
          </a:xfrm>
        </p:spPr>
        <p:txBody>
          <a:bodyPr>
            <a:noAutofit/>
          </a:bodyPr>
          <a:lstStyle/>
          <a:p>
            <a:pPr algn="l"/>
            <a:r>
              <a:rPr lang="pl-PL" sz="32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Spotkajmy się </a:t>
            </a:r>
            <a:r>
              <a:rPr lang="pl-PL" sz="32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 </a:t>
            </a:r>
            <a:r>
              <a:rPr lang="pl-PL" sz="32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Ogródku</a:t>
            </a:r>
            <a:endParaRPr lang="pl-PL" sz="3200" b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114706" y="620688"/>
            <a:ext cx="4838294" cy="6237312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Poznaj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jednego z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najwybitniejszych poetów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mazurskich</a:t>
            </a: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Odwiedź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Muzeum w Ogródku, poczuj magię Mazur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i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wyjątkowość naszego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regionu</a:t>
            </a: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Dowiedz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się więcej o historii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i </a:t>
            </a:r>
            <a:r>
              <a:rPr lang="pl-PL" sz="16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kulturze tej krainy, zainspiruj się mazurską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poezją</a:t>
            </a:r>
          </a:p>
          <a:p>
            <a:pPr algn="l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Nasze Muzeum ulokowane jest w domu rodzinnym Michała Kajki w Ogródku,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w 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połowie drogi między Ełkiem a Orzyszem, w sąsiedztwie Jeziora </a:t>
            </a:r>
            <a:r>
              <a:rPr lang="pl-PL" sz="1600" dirty="0" err="1">
                <a:solidFill>
                  <a:schemeClr val="bg1"/>
                </a:solidFill>
                <a:latin typeface="Bahnschrift" panose="020B0502040204020203" pitchFamily="34" charset="0"/>
              </a:rPr>
              <a:t>Kraksztyn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 i </a:t>
            </a:r>
            <a:r>
              <a:rPr lang="pl-PL" sz="1600" dirty="0" err="1">
                <a:solidFill>
                  <a:schemeClr val="bg1"/>
                </a:solidFill>
                <a:latin typeface="Bahnschrift" panose="020B0502040204020203" pitchFamily="34" charset="0"/>
              </a:rPr>
              <a:t>Druglin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 Duży</a:t>
            </a:r>
          </a:p>
          <a:p>
            <a:pPr algn="l"/>
            <a:endParaRPr lang="pl-PL" sz="16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Odwiedzając nasze Muzeum masz okazję spędzić niezapomniane chwile w przestrzeni otoczonej przepięknymi jeziorami i lasami, będącymi schronieniem dla tysięcy gatunków roślin i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zwierząt</a:t>
            </a:r>
            <a:endParaRPr lang="pl-PL" sz="16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185498" y="3452053"/>
            <a:ext cx="4536504" cy="2088232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128464" y="3861048"/>
            <a:ext cx="4824536" cy="2759357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l-PL" sz="1800" dirty="0" smtClean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93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4953000" y="0"/>
            <a:ext cx="4953000" cy="6858000"/>
          </a:xfrm>
          <a:prstGeom prst="rect">
            <a:avLst/>
          </a:prstGeom>
          <a:solidFill>
            <a:srgbClr val="33B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ytuł 1"/>
          <p:cNvSpPr>
            <a:spLocks noGrp="1"/>
          </p:cNvSpPr>
          <p:nvPr>
            <p:ph type="ctrTitle"/>
          </p:nvPr>
        </p:nvSpPr>
        <p:spPr>
          <a:xfrm>
            <a:off x="4988310" y="29691"/>
            <a:ext cx="4501194" cy="1167061"/>
          </a:xfrm>
        </p:spPr>
        <p:txBody>
          <a:bodyPr>
            <a:noAutofit/>
          </a:bodyPr>
          <a:lstStyle/>
          <a:p>
            <a:pPr algn="l"/>
            <a:r>
              <a:rPr lang="pl-PL" sz="3200" b="1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Małe Muzeum mazurskiego </a:t>
            </a:r>
            <a:r>
              <a:rPr lang="pl-PL" sz="32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Poety</a:t>
            </a:r>
            <a:endParaRPr lang="pl-PL" sz="3200" b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5025008" y="332656"/>
            <a:ext cx="4824536" cy="735013"/>
          </a:xfrm>
          <a:prstGeom prst="rect">
            <a:avLst/>
          </a:prstGeom>
        </p:spPr>
        <p:txBody>
          <a:bodyPr vert="horz" lIns="107287" tIns="53643" rIns="107287" bIns="53643" rtlCol="0" anchor="ctr">
            <a:norm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l-PL" sz="2400" b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5021713" y="1340769"/>
            <a:ext cx="4683815" cy="4968552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Muzeum Michała Kajki powstało w 1968 r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.</a:t>
            </a:r>
          </a:p>
          <a:p>
            <a:pPr algn="l"/>
            <a:endParaRPr lang="pl-PL" sz="16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Wówczas 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to w 110. rocznicę urodzin poety powołano instytucję kultury, której celem jest dbanie o niezwykłe dziedzictwo tego mazurskiego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poety</a:t>
            </a:r>
          </a:p>
          <a:p>
            <a:pPr algn="l"/>
            <a:endParaRPr lang="pl-PL" sz="16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Muzeum 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działa w domu,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w 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którym Michał Kajka żył ponad pół wieku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i 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który sam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zbudował</a:t>
            </a:r>
          </a:p>
          <a:p>
            <a:pPr algn="l"/>
            <a:endParaRPr lang="pl-PL" sz="16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Jest 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to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Muzeum 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biograficzne, w którym opowiadamy również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o 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historii Mazur, twórczości ludowych poetów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i 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dziedzictwie kulturowym naszego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regionu</a:t>
            </a:r>
          </a:p>
          <a:p>
            <a:pPr algn="l"/>
            <a:endParaRPr lang="pl-PL" sz="16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Na 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urządzonej w Muzeum wystawie prezentujemy w sposób chronologiczny koleje życia, działalności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poety</a:t>
            </a:r>
            <a:endParaRPr lang="pl-PL" sz="16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3074" name="Picture 2" descr="C:\Users\micha\Desktop\Zdjęcia do wykorzystania\Zdjęcia dobrej jakości\a (35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 r="49330"/>
          <a:stretch/>
        </p:blipFill>
        <p:spPr bwMode="auto">
          <a:xfrm>
            <a:off x="-46816" y="-30518"/>
            <a:ext cx="4999816" cy="694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57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0"/>
            <a:ext cx="4953000" cy="6858000"/>
          </a:xfrm>
          <a:prstGeom prst="rect">
            <a:avLst/>
          </a:prstGeom>
          <a:solidFill>
            <a:srgbClr val="33B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ytuł 1"/>
          <p:cNvSpPr>
            <a:spLocks noGrp="1"/>
          </p:cNvSpPr>
          <p:nvPr>
            <p:ph type="ctrTitle"/>
          </p:nvPr>
        </p:nvSpPr>
        <p:spPr>
          <a:xfrm>
            <a:off x="85318" y="24694"/>
            <a:ext cx="4736863" cy="883241"/>
          </a:xfrm>
        </p:spPr>
        <p:txBody>
          <a:bodyPr>
            <a:normAutofit/>
          </a:bodyPr>
          <a:lstStyle/>
          <a:p>
            <a:pPr algn="l"/>
            <a:r>
              <a:rPr lang="pl-PL" sz="32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Biblioteka Mazurska</a:t>
            </a:r>
            <a:endParaRPr lang="pl-PL" sz="3200" b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185498" y="3452053"/>
            <a:ext cx="4536504" cy="2088232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pl-PL" sz="16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128464" y="2231808"/>
            <a:ext cx="4536504" cy="2781368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l-PL" sz="16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W 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2015 r. rozpoczęliśmy gromadzenie woluminów i publikacji do tworzonej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w 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Ogródku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biblioteki</a:t>
            </a:r>
            <a:endParaRPr lang="pl-PL" sz="1600" dirty="0" smtClean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Obecnie 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liczy ona ponad 600 pozycji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i 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stanowi prawdziwą skarbnicę wiedzy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o regionie</a:t>
            </a:r>
          </a:p>
          <a:p>
            <a:pPr algn="l"/>
            <a:endParaRPr lang="pl-PL" sz="16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Jest 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to miejsce otwarte dla każdego poszukującego wiedzy o Mazurach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/>
            </a:r>
            <a:b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</a:b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i 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naszym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regionie</a:t>
            </a:r>
          </a:p>
          <a:p>
            <a:pPr algn="l"/>
            <a:endParaRPr lang="pl-PL" sz="16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Stworzyliśmy 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Bibliotekę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Mazurską, 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aby nawiązać do tradycji czytelnictwa, zainicjowanej w Ogródku przez Michała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Kajkę</a:t>
            </a:r>
          </a:p>
          <a:p>
            <a:pPr algn="l"/>
            <a:endParaRPr lang="pl-PL" sz="16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Poeta 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w 1890 r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., 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właśnie w rodzinnym domu otworzył bibliotekę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ludową</a:t>
            </a:r>
            <a:endParaRPr lang="pl-PL" sz="16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1029" name="Picture 5" descr="C:\Users\micha\Desktop\Zdjęcia do wykorzystania\Zdjęcia dobrej jakości\a (15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68" b="5121"/>
          <a:stretch/>
        </p:blipFill>
        <p:spPr bwMode="auto">
          <a:xfrm>
            <a:off x="4798303" y="0"/>
            <a:ext cx="51076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60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3" name="Tytuł 1"/>
          <p:cNvSpPr>
            <a:spLocks noGrp="1"/>
          </p:cNvSpPr>
          <p:nvPr>
            <p:ph type="ctrTitle"/>
          </p:nvPr>
        </p:nvSpPr>
        <p:spPr>
          <a:xfrm>
            <a:off x="197177" y="5157192"/>
            <a:ext cx="4736863" cy="883241"/>
          </a:xfrm>
        </p:spPr>
        <p:txBody>
          <a:bodyPr>
            <a:noAutofit/>
          </a:bodyPr>
          <a:lstStyle/>
          <a:p>
            <a:pPr algn="l"/>
            <a:r>
              <a:rPr lang="pl-PL" sz="60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NASZA OFERTA</a:t>
            </a:r>
            <a:endParaRPr lang="pl-PL" sz="6000" b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0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4953000" y="0"/>
            <a:ext cx="4953000" cy="6858000"/>
          </a:xfrm>
          <a:prstGeom prst="rect">
            <a:avLst/>
          </a:prstGeom>
          <a:solidFill>
            <a:srgbClr val="33B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5377272" y="1283693"/>
            <a:ext cx="4544280" cy="5169643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Organizujemy lekcje muzealne dla dzieci, młodzieży, studentów i seniorów. Czego dotyczą proponowane przez nas lekcje muzealne?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Przyroda </a:t>
            </a:r>
            <a:r>
              <a:rPr lang="pl-PL" sz="1400" dirty="0">
                <a:solidFill>
                  <a:schemeClr val="bg1"/>
                </a:solidFill>
                <a:latin typeface="Bahnschrift" panose="020B0502040204020203" pitchFamily="34" charset="0"/>
              </a:rPr>
              <a:t>mazurska w twórczości Michała </a:t>
            </a: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Kajki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Z </a:t>
            </a:r>
            <a:r>
              <a:rPr lang="pl-PL" sz="1400" dirty="0">
                <a:solidFill>
                  <a:schemeClr val="bg1"/>
                </a:solidFill>
                <a:latin typeface="Bahnschrift" panose="020B0502040204020203" pitchFamily="34" charset="0"/>
              </a:rPr>
              <a:t>czego śmieli się nasi dziadkowie – </a:t>
            </a: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Opowieści </a:t>
            </a:r>
            <a:r>
              <a:rPr lang="pl-PL" sz="1400" dirty="0">
                <a:solidFill>
                  <a:schemeClr val="bg1"/>
                </a:solidFill>
                <a:latin typeface="Bahnschrift" panose="020B0502040204020203" pitchFamily="34" charset="0"/>
              </a:rPr>
              <a:t>U</a:t>
            </a: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cieszne </a:t>
            </a:r>
            <a:r>
              <a:rPr lang="pl-PL" sz="1400" dirty="0">
                <a:solidFill>
                  <a:schemeClr val="bg1"/>
                </a:solidFill>
                <a:latin typeface="Bahnschrift" panose="020B0502040204020203" pitchFamily="34" charset="0"/>
              </a:rPr>
              <a:t>Michała </a:t>
            </a: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Kajki</a:t>
            </a:r>
            <a:endParaRPr lang="pl-PL" sz="14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Bóg </a:t>
            </a:r>
            <a:r>
              <a:rPr lang="pl-PL" sz="1400" dirty="0">
                <a:solidFill>
                  <a:schemeClr val="bg1"/>
                </a:solidFill>
                <a:latin typeface="Bahnschrift" panose="020B0502040204020203" pitchFamily="34" charset="0"/>
              </a:rPr>
              <a:t>śpi na </a:t>
            </a: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Mazurach </a:t>
            </a:r>
            <a:r>
              <a:rPr lang="pl-PL" sz="1400" dirty="0">
                <a:solidFill>
                  <a:schemeClr val="bg1"/>
                </a:solidFill>
                <a:latin typeface="Bahnschrift" panose="020B0502040204020203" pitchFamily="34" charset="0"/>
              </a:rPr>
              <a:t>– </a:t>
            </a: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obrzędowość </a:t>
            </a:r>
            <a:b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</a:b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i religijność mieszkańców regionu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Michał </a:t>
            </a:r>
            <a:r>
              <a:rPr lang="pl-PL" sz="1400" dirty="0">
                <a:solidFill>
                  <a:schemeClr val="bg1"/>
                </a:solidFill>
                <a:latin typeface="Bahnschrift" panose="020B0502040204020203" pitchFamily="34" charset="0"/>
              </a:rPr>
              <a:t>Kajka </a:t>
            </a: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- od </a:t>
            </a:r>
            <a:r>
              <a:rPr lang="pl-PL" sz="1400" dirty="0">
                <a:solidFill>
                  <a:schemeClr val="bg1"/>
                </a:solidFill>
                <a:latin typeface="Bahnschrift" panose="020B0502040204020203" pitchFamily="34" charset="0"/>
              </a:rPr>
              <a:t>pruskiego regalisty </a:t>
            </a: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/>
            </a:r>
            <a:b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</a:b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do </a:t>
            </a:r>
            <a:r>
              <a:rPr lang="pl-PL" sz="1400" dirty="0">
                <a:solidFill>
                  <a:schemeClr val="bg1"/>
                </a:solidFill>
                <a:latin typeface="Bahnschrift" panose="020B0502040204020203" pitchFamily="34" charset="0"/>
              </a:rPr>
              <a:t>polskiej tożsamości </a:t>
            </a: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narodowej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Gwara </a:t>
            </a:r>
            <a:r>
              <a:rPr lang="pl-PL" sz="1400" dirty="0">
                <a:solidFill>
                  <a:schemeClr val="bg1"/>
                </a:solidFill>
                <a:latin typeface="Bahnschrift" panose="020B0502040204020203" pitchFamily="34" charset="0"/>
              </a:rPr>
              <a:t>mazurska, mowa potoczna dawniej </a:t>
            </a: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/>
            </a:r>
            <a:b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</a:b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i dziś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Bajki mazurskie, legendy i baśnie z Krainy Wielkich Jezior Mazurskich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Wsi spokojna, wsi wesoła… Jak żyło się </a:t>
            </a:r>
            <a:b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</a:b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na wsi w czasach Michała Kajki?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Historia </a:t>
            </a:r>
            <a:r>
              <a:rPr lang="pl-PL" sz="1400" dirty="0">
                <a:solidFill>
                  <a:schemeClr val="bg1"/>
                </a:solidFill>
                <a:latin typeface="Bahnschrift" panose="020B0502040204020203" pitchFamily="34" charset="0"/>
              </a:rPr>
              <a:t>Mazur utrwalona w </a:t>
            </a: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poezji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Tamtych Mazur już nie ma. Co się stało </a:t>
            </a:r>
            <a:b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</a:br>
            <a:r>
              <a:rPr lang="pl-PL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na Mazurach? O nieznanej historii naszego regionu.</a:t>
            </a:r>
            <a:endParaRPr lang="pl-PL" sz="14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l"/>
            <a:endParaRPr lang="pl-PL" sz="1600" dirty="0" smtClean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Czas 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trwania naszych lekcji muzealnych to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około </a:t>
            </a:r>
            <a:r>
              <a:rPr lang="pl-PL" sz="1600" dirty="0">
                <a:solidFill>
                  <a:schemeClr val="bg1"/>
                </a:solidFill>
                <a:latin typeface="Bahnschrift" panose="020B0502040204020203" pitchFamily="34" charset="0"/>
              </a:rPr>
              <a:t>45 </a:t>
            </a:r>
            <a:r>
              <a:rPr lang="pl-PL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minut</a:t>
            </a:r>
            <a:endParaRPr lang="pl-PL" sz="16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5381936" y="-27384"/>
            <a:ext cx="4501194" cy="720080"/>
          </a:xfrm>
          <a:prstGeom prst="rect">
            <a:avLst/>
          </a:prstGeom>
        </p:spPr>
        <p:txBody>
          <a:bodyPr vert="horz" lIns="107287" tIns="53643" rIns="107287" bIns="53643" rtlCol="0" anchor="ctr">
            <a:norm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3200" b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Lekcje muzealne</a:t>
            </a:r>
            <a:endParaRPr lang="pl-PL" sz="3200" b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5385048" y="389731"/>
            <a:ext cx="4320480" cy="735013"/>
          </a:xfrm>
          <a:prstGeom prst="rect">
            <a:avLst/>
          </a:prstGeom>
        </p:spPr>
        <p:txBody>
          <a:bodyPr vert="horz" lIns="107287" tIns="53643" rIns="107287" bIns="53643" rtlCol="0" anchor="ctr">
            <a:norm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i="1" dirty="0" smtClean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Zdobądź wiedzę o Mazurach</a:t>
            </a:r>
            <a:endParaRPr lang="pl-PL" sz="2400" i="1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"/>
          <a:stretch/>
        </p:blipFill>
        <p:spPr>
          <a:xfrm>
            <a:off x="-20592" y="0"/>
            <a:ext cx="5177588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5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</TotalTime>
  <Words>1816</Words>
  <Application>Microsoft Office PowerPoint</Application>
  <PresentationFormat>Papier A4 (210x297 mm)</PresentationFormat>
  <Paragraphs>340</Paragraphs>
  <Slides>36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37" baseType="lpstr">
      <vt:lpstr>Motyw pakietu Office</vt:lpstr>
      <vt:lpstr>MUZEUM  MICHAŁA KAJKI  W OGRÓDKU</vt:lpstr>
      <vt:lpstr>Prezentacja programu PowerPoint</vt:lpstr>
      <vt:lpstr>Spis treści</vt:lpstr>
      <vt:lpstr>Prezentacja programu PowerPoint</vt:lpstr>
      <vt:lpstr>Spotkajmy się w Ogródku</vt:lpstr>
      <vt:lpstr>Małe Muzeum mazurskiego Poety</vt:lpstr>
      <vt:lpstr>Biblioteka Mazurska</vt:lpstr>
      <vt:lpstr>NASZA OFERTA</vt:lpstr>
      <vt:lpstr>Prezentacja programu PowerPoint</vt:lpstr>
      <vt:lpstr>Ogródkowe podchody</vt:lpstr>
      <vt:lpstr>Prezentacja programu PowerPoint</vt:lpstr>
      <vt:lpstr>Zainspiruj się </vt:lpstr>
      <vt:lpstr>Questing</vt:lpstr>
      <vt:lpstr>Artyści na żywo</vt:lpstr>
      <vt:lpstr>Plenery malarskie  i projekty artystyczne </vt:lpstr>
      <vt:lpstr>Kajakiem do Kajki</vt:lpstr>
      <vt:lpstr>Prezentacja programu PowerPoint</vt:lpstr>
      <vt:lpstr>Pociąg do Kultury</vt:lpstr>
      <vt:lpstr>W Sadzie Mazurskim Na Łące Poetów </vt:lpstr>
      <vt:lpstr>Ogólnopolski Konkurs Poetycki im. Michała Kajki</vt:lpstr>
      <vt:lpstr>Masuria Store</vt:lpstr>
      <vt:lpstr>Work &amp; Away</vt:lpstr>
      <vt:lpstr>ZAWITAJ  NA MAZURY</vt:lpstr>
      <vt:lpstr>Muzeum pod chmurką</vt:lpstr>
      <vt:lpstr>Otwarta Scena</vt:lpstr>
      <vt:lpstr>Mazurskie plażowanie</vt:lpstr>
      <vt:lpstr>Apartament</vt:lpstr>
      <vt:lpstr>Ogródek „do wynajęcia”</vt:lpstr>
      <vt:lpstr>Dom Słowa i Designu</vt:lpstr>
      <vt:lpstr>Prezentacja programu PowerPoint</vt:lpstr>
      <vt:lpstr>Robi Się na Mazurach</vt:lpstr>
      <vt:lpstr>Gdzie warto wpaść?</vt:lpstr>
      <vt:lpstr>Gratka  dla obcokrajowców</vt:lpstr>
      <vt:lpstr>Jak dojechać?</vt:lpstr>
      <vt:lpstr>Leśniczówka Pranie</vt:lpstr>
      <vt:lpstr>DO ZOBACZENIA  NA MAZURACH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Michal Misztal</dc:creator>
  <cp:lastModifiedBy>Michal Misztal</cp:lastModifiedBy>
  <cp:revision>76</cp:revision>
  <dcterms:created xsi:type="dcterms:W3CDTF">2019-06-04T12:24:46Z</dcterms:created>
  <dcterms:modified xsi:type="dcterms:W3CDTF">2020-01-02T13:53:09Z</dcterms:modified>
</cp:coreProperties>
</file>